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Comfortaa"/>
      <p:regular r:id="rId21"/>
      <p:bold r:id="rId22"/>
    </p:embeddedFont>
    <p:embeddedFont>
      <p:font typeface="Open Sans"/>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Comfortaa-bold.fntdata"/><Relationship Id="rId21" Type="http://schemas.openxmlformats.org/officeDocument/2006/relationships/font" Target="fonts/Comfortaa-regular.fntdata"/><Relationship Id="rId24" Type="http://schemas.openxmlformats.org/officeDocument/2006/relationships/font" Target="fonts/OpenSans-bold.fntdata"/><Relationship Id="rId23" Type="http://schemas.openxmlformats.org/officeDocument/2006/relationships/font" Target="fonts/OpenSans-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OpenSans-boldItalic.fntdata"/><Relationship Id="rId25" Type="http://schemas.openxmlformats.org/officeDocument/2006/relationships/font" Target="fonts/OpenSans-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70f58071f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0f58071f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7ed36070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ed36070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6f36000b49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6f36000b49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70f58071f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70f58071f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70421e9f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70421e9f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70450474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70450474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7e6e2635d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7e6e2635d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6f30293d8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6f30293d8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70ee443a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0ee443a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70421e9fc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70421e9fc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6f30293d8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6f30293d8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6f3213e2e2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6f3213e2e2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6f36000b4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6f36000b4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7e4a3f5a9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7e4a3f5a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 to </a:t>
            </a:r>
            <a:r>
              <a:rPr b="1" lang="en"/>
              <a:t>File</a:t>
            </a:r>
            <a:r>
              <a:rPr lang="en"/>
              <a:t> &gt; </a:t>
            </a:r>
            <a:r>
              <a:rPr b="1" lang="en"/>
              <a:t>Make a Copy…</a:t>
            </a:r>
            <a:r>
              <a:rPr lang="en"/>
              <a:t> to make your own canvas</a:t>
            </a:r>
            <a:endParaRPr/>
          </a:p>
          <a:p>
            <a:pPr indent="0" lvl="0" marL="0" rtl="0" algn="l">
              <a:spcBef>
                <a:spcPts val="0"/>
              </a:spcBef>
              <a:spcAft>
                <a:spcPts val="0"/>
              </a:spcAft>
              <a:buNone/>
            </a:pPr>
            <a:r>
              <a:rPr lang="en"/>
              <a:t>See next slide for instructions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7e4a3f5a9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e4a3f5a9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17.png"/><Relationship Id="rId11" Type="http://schemas.openxmlformats.org/officeDocument/2006/relationships/image" Target="../media/image1.png"/><Relationship Id="rId10" Type="http://schemas.openxmlformats.org/officeDocument/2006/relationships/image" Target="../media/image5.png"/><Relationship Id="rId12" Type="http://schemas.openxmlformats.org/officeDocument/2006/relationships/image" Target="../media/image6.png"/><Relationship Id="rId9" Type="http://schemas.openxmlformats.org/officeDocument/2006/relationships/image" Target="../media/image13.png"/><Relationship Id="rId5" Type="http://schemas.openxmlformats.org/officeDocument/2006/relationships/image" Target="../media/image18.png"/><Relationship Id="rId6" Type="http://schemas.openxmlformats.org/officeDocument/2006/relationships/image" Target="../media/image8.png"/><Relationship Id="rId7" Type="http://schemas.openxmlformats.org/officeDocument/2006/relationships/image" Target="../media/image16.png"/><Relationship Id="rId8"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title"/>
          </p:nvPr>
        </p:nvSpPr>
        <p:spPr>
          <a:xfrm>
            <a:off x="311700" y="445025"/>
            <a:ext cx="8520600" cy="1167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2400">
                <a:solidFill>
                  <a:schemeClr val="dk2"/>
                </a:solidFill>
              </a:rPr>
              <a:t>Prepare a max 5’ pitch based on what you've seen in weeks 1, 2 and 3. It must include:</a:t>
            </a:r>
            <a:endParaRPr sz="2400"/>
          </a:p>
        </p:txBody>
      </p:sp>
      <p:sp>
        <p:nvSpPr>
          <p:cNvPr id="55" name="Google Shape;55;p13"/>
          <p:cNvSpPr txBox="1"/>
          <p:nvPr>
            <p:ph idx="1" type="body"/>
          </p:nvPr>
        </p:nvSpPr>
        <p:spPr>
          <a:xfrm>
            <a:off x="311700" y="2096150"/>
            <a:ext cx="8520600" cy="2472600"/>
          </a:xfrm>
          <a:prstGeom prst="rect">
            <a:avLst/>
          </a:prstGeom>
        </p:spPr>
        <p:txBody>
          <a:bodyPr anchorCtr="0" anchor="t" bIns="91425" lIns="91425" spcFirstLastPara="1" rIns="91425" wrap="square" tIns="91425">
            <a:noAutofit/>
          </a:bodyPr>
          <a:lstStyle/>
          <a:p>
            <a:pPr indent="-298450" lvl="0" marL="457200" rtl="0" algn="l">
              <a:spcBef>
                <a:spcPts val="1200"/>
              </a:spcBef>
              <a:spcAft>
                <a:spcPts val="0"/>
              </a:spcAft>
              <a:buClr>
                <a:schemeClr val="dk1"/>
              </a:buClr>
              <a:buSzPts val="1100"/>
              <a:buChar char="●"/>
            </a:pPr>
            <a:r>
              <a:rPr lang="en"/>
              <a:t>yo</a:t>
            </a:r>
            <a:r>
              <a:rPr lang="en"/>
              <a:t>ur value proposition (week 1),</a:t>
            </a:r>
            <a:endParaRPr/>
          </a:p>
          <a:p>
            <a:pPr indent="-298450" lvl="0" marL="457200" rtl="0" algn="l">
              <a:spcBef>
                <a:spcPts val="0"/>
              </a:spcBef>
              <a:spcAft>
                <a:spcPts val="0"/>
              </a:spcAft>
              <a:buClr>
                <a:schemeClr val="dk1"/>
              </a:buClr>
              <a:buSzPts val="1100"/>
              <a:buChar char="●"/>
            </a:pPr>
            <a:r>
              <a:rPr lang="en"/>
              <a:t>at least one persona &amp; pathway (week 2),</a:t>
            </a:r>
            <a:endParaRPr/>
          </a:p>
          <a:p>
            <a:pPr indent="-298450" lvl="0" marL="457200" rtl="0" algn="l">
              <a:spcBef>
                <a:spcPts val="0"/>
              </a:spcBef>
              <a:spcAft>
                <a:spcPts val="0"/>
              </a:spcAft>
              <a:buClr>
                <a:schemeClr val="dk1"/>
              </a:buClr>
              <a:buSzPts val="1100"/>
              <a:buChar char="●"/>
            </a:pPr>
            <a:r>
              <a:rPr lang="en"/>
              <a:t>at least one identified assumptions and its proposed test (week 3).</a:t>
            </a:r>
            <a:endParaRPr/>
          </a:p>
          <a:p>
            <a:pPr indent="0" lvl="0" marL="0" rtl="0" algn="l">
              <a:spcBef>
                <a:spcPts val="120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pic>
        <p:nvPicPr>
          <p:cNvPr id="140" name="Google Shape;140;p22"/>
          <p:cNvPicPr preferRelativeResize="0"/>
          <p:nvPr/>
        </p:nvPicPr>
        <p:blipFill>
          <a:blip r:embed="rId3">
            <a:alphaModFix/>
          </a:blip>
          <a:stretch>
            <a:fillRect/>
          </a:stretch>
        </p:blipFill>
        <p:spPr>
          <a:xfrm>
            <a:off x="2251312" y="0"/>
            <a:ext cx="4641375" cy="5143500"/>
          </a:xfrm>
          <a:prstGeom prst="rect">
            <a:avLst/>
          </a:prstGeom>
          <a:noFill/>
          <a:ln>
            <a:noFill/>
          </a:ln>
        </p:spPr>
      </p:pic>
      <p:sp>
        <p:nvSpPr>
          <p:cNvPr id="141" name="Google Shape;141;p22"/>
          <p:cNvSpPr txBox="1"/>
          <p:nvPr/>
        </p:nvSpPr>
        <p:spPr>
          <a:xfrm>
            <a:off x="2554100" y="412521"/>
            <a:ext cx="2442900" cy="203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Open data base</a:t>
            </a:r>
            <a:endParaRPr>
              <a:latin typeface="Open Sans"/>
              <a:ea typeface="Open Sans"/>
              <a:cs typeface="Open Sans"/>
              <a:sym typeface="Open Sans"/>
            </a:endParaRPr>
          </a:p>
        </p:txBody>
      </p:sp>
      <p:sp>
        <p:nvSpPr>
          <p:cNvPr id="142" name="Google Shape;142;p22"/>
          <p:cNvSpPr txBox="1"/>
          <p:nvPr/>
        </p:nvSpPr>
        <p:spPr>
          <a:xfrm>
            <a:off x="2461575" y="1397675"/>
            <a:ext cx="3485400" cy="405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Open Sans"/>
                <a:ea typeface="Open Sans"/>
                <a:cs typeface="Open Sans"/>
                <a:sym typeface="Open Sans"/>
              </a:rPr>
              <a:t>Users are </a:t>
            </a:r>
            <a:r>
              <a:rPr lang="en" sz="1200">
                <a:latin typeface="Open Sans"/>
                <a:ea typeface="Open Sans"/>
                <a:cs typeface="Open Sans"/>
                <a:sym typeface="Open Sans"/>
              </a:rPr>
              <a:t>interested</a:t>
            </a:r>
            <a:r>
              <a:rPr lang="en" sz="1200">
                <a:latin typeface="Open Sans"/>
                <a:ea typeface="Open Sans"/>
                <a:cs typeface="Open Sans"/>
                <a:sym typeface="Open Sans"/>
              </a:rPr>
              <a:t> in put the data logger collected information in an </a:t>
            </a:r>
            <a:r>
              <a:rPr lang="en" sz="1200">
                <a:latin typeface="Open Sans"/>
                <a:ea typeface="Open Sans"/>
                <a:cs typeface="Open Sans"/>
                <a:sym typeface="Open Sans"/>
              </a:rPr>
              <a:t>Open data base</a:t>
            </a:r>
            <a:endParaRPr sz="1200">
              <a:latin typeface="Open Sans"/>
              <a:ea typeface="Open Sans"/>
              <a:cs typeface="Open Sans"/>
              <a:sym typeface="Open Sans"/>
            </a:endParaRPr>
          </a:p>
        </p:txBody>
      </p:sp>
      <p:sp>
        <p:nvSpPr>
          <p:cNvPr id="143" name="Google Shape;143;p22"/>
          <p:cNvSpPr/>
          <p:nvPr/>
        </p:nvSpPr>
        <p:spPr>
          <a:xfrm>
            <a:off x="6159125" y="1645382"/>
            <a:ext cx="277500" cy="2775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2"/>
          <p:cNvSpPr txBox="1"/>
          <p:nvPr/>
        </p:nvSpPr>
        <p:spPr>
          <a:xfrm>
            <a:off x="2537775" y="2368950"/>
            <a:ext cx="2442900" cy="277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Open Sans"/>
                <a:ea typeface="Open Sans"/>
                <a:cs typeface="Open Sans"/>
                <a:sym typeface="Open Sans"/>
              </a:rPr>
              <a:t>gonna do a survey</a:t>
            </a:r>
            <a:endParaRPr sz="1200">
              <a:latin typeface="Open Sans"/>
              <a:ea typeface="Open Sans"/>
              <a:cs typeface="Open Sans"/>
              <a:sym typeface="Open Sans"/>
            </a:endParaRPr>
          </a:p>
        </p:txBody>
      </p:sp>
      <p:sp>
        <p:nvSpPr>
          <p:cNvPr id="145" name="Google Shape;145;p22"/>
          <p:cNvSpPr txBox="1"/>
          <p:nvPr/>
        </p:nvSpPr>
        <p:spPr>
          <a:xfrm>
            <a:off x="2461575" y="3340225"/>
            <a:ext cx="3224100" cy="405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Open Sans"/>
                <a:ea typeface="Open Sans"/>
                <a:cs typeface="Open Sans"/>
                <a:sym typeface="Open Sans"/>
              </a:rPr>
              <a:t>How many user agree to make your data open</a:t>
            </a:r>
            <a:endParaRPr sz="1200">
              <a:latin typeface="Open Sans"/>
              <a:ea typeface="Open Sans"/>
              <a:cs typeface="Open Sans"/>
              <a:sym typeface="Open Sans"/>
            </a:endParaRPr>
          </a:p>
        </p:txBody>
      </p:sp>
      <p:sp>
        <p:nvSpPr>
          <p:cNvPr id="146" name="Google Shape;146;p22"/>
          <p:cNvSpPr txBox="1"/>
          <p:nvPr/>
        </p:nvSpPr>
        <p:spPr>
          <a:xfrm>
            <a:off x="2461575" y="4311500"/>
            <a:ext cx="3485400" cy="405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Open Sans"/>
                <a:ea typeface="Open Sans"/>
                <a:cs typeface="Open Sans"/>
                <a:sym typeface="Open Sans"/>
              </a:rPr>
              <a:t>Most users are ok with this idea</a:t>
            </a:r>
            <a:endParaRPr sz="1200">
              <a:latin typeface="Open Sans"/>
              <a:ea typeface="Open Sans"/>
              <a:cs typeface="Open Sans"/>
              <a:sym typeface="Open Sans"/>
            </a:endParaRPr>
          </a:p>
        </p:txBody>
      </p:sp>
      <p:sp>
        <p:nvSpPr>
          <p:cNvPr id="147" name="Google Shape;147;p22"/>
          <p:cNvSpPr/>
          <p:nvPr/>
        </p:nvSpPr>
        <p:spPr>
          <a:xfrm>
            <a:off x="5053325" y="2683551"/>
            <a:ext cx="277500" cy="2775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2"/>
          <p:cNvSpPr/>
          <p:nvPr/>
        </p:nvSpPr>
        <p:spPr>
          <a:xfrm>
            <a:off x="6101575" y="2594382"/>
            <a:ext cx="277500" cy="2775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2"/>
          <p:cNvSpPr/>
          <p:nvPr/>
        </p:nvSpPr>
        <p:spPr>
          <a:xfrm>
            <a:off x="6052650" y="3602357"/>
            <a:ext cx="277500" cy="2775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3"/>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Electronic surveys</a:t>
            </a:r>
            <a:endParaRPr/>
          </a:p>
        </p:txBody>
      </p:sp>
      <p:sp>
        <p:nvSpPr>
          <p:cNvPr id="155" name="Google Shape;155;p23"/>
          <p:cNvSpPr txBox="1"/>
          <p:nvPr>
            <p:ph idx="1" type="subTitle"/>
          </p:nvPr>
        </p:nvSpPr>
        <p:spPr>
          <a:xfrm>
            <a:off x="265500" y="2803075"/>
            <a:ext cx="4045200" cy="1784700"/>
          </a:xfrm>
          <a:prstGeom prst="rect">
            <a:avLst/>
          </a:prstGeom>
        </p:spPr>
        <p:txBody>
          <a:bodyPr anchorCtr="0" anchor="t" bIns="91425" lIns="91425" spcFirstLastPara="1" rIns="91425" wrap="square" tIns="91425">
            <a:noAutofit/>
          </a:bodyPr>
          <a:lstStyle/>
          <a:p>
            <a:pPr indent="-361950" lvl="0" marL="457200" rtl="0" algn="ctr">
              <a:spcBef>
                <a:spcPts val="0"/>
              </a:spcBef>
              <a:spcAft>
                <a:spcPts val="0"/>
              </a:spcAft>
              <a:buSzPts val="2100"/>
              <a:buChar char="●"/>
            </a:pPr>
            <a:r>
              <a:rPr lang="en"/>
              <a:t>High schools, city councils, Scientists </a:t>
            </a:r>
            <a:endParaRPr/>
          </a:p>
          <a:p>
            <a:pPr indent="-361950" lvl="0" marL="457200" rtl="0" algn="ctr">
              <a:spcBef>
                <a:spcPts val="0"/>
              </a:spcBef>
              <a:spcAft>
                <a:spcPts val="0"/>
              </a:spcAft>
              <a:buSzPts val="2100"/>
              <a:buChar char="●"/>
            </a:pPr>
            <a:r>
              <a:rPr lang="en"/>
              <a:t>To know what are </a:t>
            </a:r>
            <a:r>
              <a:rPr lang="en"/>
              <a:t>the</a:t>
            </a:r>
            <a:r>
              <a:rPr lang="en"/>
              <a:t> needs of potential users</a:t>
            </a:r>
            <a:endParaRPr/>
          </a:p>
        </p:txBody>
      </p:sp>
      <p:sp>
        <p:nvSpPr>
          <p:cNvPr id="156" name="Google Shape;156;p23"/>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157" name="Google Shape;157;p23"/>
          <p:cNvPicPr preferRelativeResize="0"/>
          <p:nvPr/>
        </p:nvPicPr>
        <p:blipFill>
          <a:blip r:embed="rId3">
            <a:alphaModFix/>
          </a:blip>
          <a:stretch>
            <a:fillRect/>
          </a:stretch>
        </p:blipFill>
        <p:spPr>
          <a:xfrm>
            <a:off x="4581425" y="568875"/>
            <a:ext cx="4562575" cy="39650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4"/>
          <p:cNvSpPr txBox="1"/>
          <p:nvPr/>
        </p:nvSpPr>
        <p:spPr>
          <a:xfrm>
            <a:off x="3011850" y="1872150"/>
            <a:ext cx="3120300" cy="139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800"/>
              <a:t>END</a:t>
            </a:r>
            <a:endParaRPr sz="4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25"/>
          <p:cNvSpPr txBox="1"/>
          <p:nvPr>
            <p:ph type="ctrTitle"/>
          </p:nvPr>
        </p:nvSpPr>
        <p:spPr>
          <a:xfrm>
            <a:off x="311708" y="2180200"/>
            <a:ext cx="8520600" cy="2052600"/>
          </a:xfrm>
          <a:prstGeom prst="rect">
            <a:avLst/>
          </a:prstGeom>
        </p:spPr>
        <p:txBody>
          <a:bodyPr anchorCtr="0" anchor="b" bIns="91425" lIns="91425" spcFirstLastPara="1" rIns="91425" wrap="square" tIns="91425">
            <a:noAutofit/>
          </a:bodyPr>
          <a:lstStyle/>
          <a:p>
            <a:pPr indent="-558800" lvl="0" marL="457200" rtl="0" algn="ctr">
              <a:spcBef>
                <a:spcPts val="0"/>
              </a:spcBef>
              <a:spcAft>
                <a:spcPts val="0"/>
              </a:spcAft>
              <a:buSzPts val="5200"/>
              <a:buAutoNum type="arabicPeriod"/>
            </a:pPr>
            <a:r>
              <a:rPr lang="en"/>
              <a:t>Simplify</a:t>
            </a:r>
            <a:endParaRPr/>
          </a:p>
          <a:p>
            <a:pPr indent="-558800" lvl="0" marL="457200" rtl="0" algn="ctr">
              <a:spcBef>
                <a:spcPts val="0"/>
              </a:spcBef>
              <a:spcAft>
                <a:spcPts val="0"/>
              </a:spcAft>
              <a:buSzPts val="5200"/>
              <a:buAutoNum type="arabicPeriod"/>
            </a:pPr>
            <a:r>
              <a:rPr lang="en"/>
              <a:t>Describe Results/Benefits</a:t>
            </a:r>
            <a:endParaRPr/>
          </a:p>
          <a:p>
            <a:pPr indent="-558800" lvl="0" marL="457200" rtl="0" algn="ctr">
              <a:spcBef>
                <a:spcPts val="0"/>
              </a:spcBef>
              <a:spcAft>
                <a:spcPts val="0"/>
              </a:spcAft>
              <a:buSzPts val="5200"/>
              <a:buAutoNum type="arabicPeriod"/>
            </a:pPr>
            <a:r>
              <a:rPr lang="en"/>
              <a:t>Focus on problems</a:t>
            </a:r>
            <a:endParaRPr/>
          </a:p>
          <a:p>
            <a:pPr indent="-558800" lvl="0" marL="457200" rtl="0" algn="ctr">
              <a:spcBef>
                <a:spcPts val="0"/>
              </a:spcBef>
              <a:spcAft>
                <a:spcPts val="0"/>
              </a:spcAft>
              <a:buSzPts val="5200"/>
              <a:buAutoNum type="arabicPeriod"/>
            </a:pPr>
            <a:r>
              <a:rPr lang="en"/>
              <a:t>Practice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267750" y="265100"/>
            <a:ext cx="4045200" cy="829800"/>
          </a:xfrm>
          <a:prstGeom prst="rect">
            <a:avLst/>
          </a:prstGeom>
          <a:solidFill>
            <a:srgbClr val="8E7CC3"/>
          </a:solidFill>
          <a:effectLst>
            <a:outerShdw blurRad="57150" rotWithShape="0" algn="bl" dir="2760000" dist="8572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Problem</a:t>
            </a:r>
            <a:endParaRPr>
              <a:latin typeface="Open Sans"/>
              <a:ea typeface="Open Sans"/>
              <a:cs typeface="Open Sans"/>
              <a:sym typeface="Open Sans"/>
            </a:endParaRPr>
          </a:p>
        </p:txBody>
      </p:sp>
      <p:sp>
        <p:nvSpPr>
          <p:cNvPr id="173" name="Google Shape;173;p26"/>
          <p:cNvSpPr txBox="1"/>
          <p:nvPr>
            <p:ph idx="1" type="subTitle"/>
          </p:nvPr>
        </p:nvSpPr>
        <p:spPr>
          <a:xfrm>
            <a:off x="0" y="1279075"/>
            <a:ext cx="4580700" cy="29538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361950" lvl="0" marL="457200" rtl="0" algn="ctr">
              <a:lnSpc>
                <a:spcPct val="115000"/>
              </a:lnSpc>
              <a:spcBef>
                <a:spcPts val="0"/>
              </a:spcBef>
              <a:spcAft>
                <a:spcPts val="0"/>
              </a:spcAft>
              <a:buSzPts val="2100"/>
              <a:buFont typeface="Open Sans"/>
              <a:buChar char="●"/>
            </a:pPr>
            <a:r>
              <a:rPr lang="en">
                <a:latin typeface="Open Sans"/>
                <a:ea typeface="Open Sans"/>
                <a:cs typeface="Open Sans"/>
                <a:sym typeface="Open Sans"/>
              </a:rPr>
              <a:t>Low quality of freshwater bodies</a:t>
            </a:r>
            <a:endParaRPr>
              <a:latin typeface="Open Sans"/>
              <a:ea typeface="Open Sans"/>
              <a:cs typeface="Open Sans"/>
              <a:sym typeface="Open Sans"/>
            </a:endParaRPr>
          </a:p>
          <a:p>
            <a:pPr indent="0" lvl="0" marL="457200" rtl="0" algn="ctr">
              <a:lnSpc>
                <a:spcPct val="115000"/>
              </a:lnSpc>
              <a:spcBef>
                <a:spcPts val="0"/>
              </a:spcBef>
              <a:spcAft>
                <a:spcPts val="0"/>
              </a:spcAft>
              <a:buNone/>
            </a:pPr>
            <a:r>
              <a:t/>
            </a:r>
            <a:endParaRPr>
              <a:latin typeface="Open Sans"/>
              <a:ea typeface="Open Sans"/>
              <a:cs typeface="Open Sans"/>
              <a:sym typeface="Open Sans"/>
            </a:endParaRPr>
          </a:p>
          <a:p>
            <a:pPr indent="-361950" lvl="0" marL="457200" rtl="0" algn="ctr">
              <a:lnSpc>
                <a:spcPct val="115000"/>
              </a:lnSpc>
              <a:spcBef>
                <a:spcPts val="0"/>
              </a:spcBef>
              <a:spcAft>
                <a:spcPts val="0"/>
              </a:spcAft>
              <a:buSzPts val="2100"/>
              <a:buFont typeface="Open Sans"/>
              <a:buChar char="●"/>
            </a:pPr>
            <a:r>
              <a:rPr lang="en">
                <a:latin typeface="Open Sans"/>
                <a:ea typeface="Open Sans"/>
                <a:cs typeface="Open Sans"/>
                <a:sym typeface="Open Sans"/>
              </a:rPr>
              <a:t> Expensive and privative data loggers</a:t>
            </a:r>
            <a:endParaRPr>
              <a:latin typeface="Open Sans"/>
              <a:ea typeface="Open Sans"/>
              <a:cs typeface="Open Sans"/>
              <a:sym typeface="Open Sans"/>
            </a:endParaRPr>
          </a:p>
          <a:p>
            <a:pPr indent="0" lvl="0" marL="457200" rtl="0" algn="ctr">
              <a:lnSpc>
                <a:spcPct val="115000"/>
              </a:lnSpc>
              <a:spcBef>
                <a:spcPts val="0"/>
              </a:spcBef>
              <a:spcAft>
                <a:spcPts val="0"/>
              </a:spcAft>
              <a:buNone/>
            </a:pPr>
            <a:r>
              <a:t/>
            </a:r>
            <a:endParaRPr>
              <a:latin typeface="Open Sans"/>
              <a:ea typeface="Open Sans"/>
              <a:cs typeface="Open Sans"/>
              <a:sym typeface="Open Sans"/>
            </a:endParaRPr>
          </a:p>
          <a:p>
            <a:pPr indent="-361950" lvl="0" marL="457200" rtl="0" algn="ctr">
              <a:lnSpc>
                <a:spcPct val="115000"/>
              </a:lnSpc>
              <a:spcBef>
                <a:spcPts val="0"/>
              </a:spcBef>
              <a:spcAft>
                <a:spcPts val="0"/>
              </a:spcAft>
              <a:buSzPts val="2100"/>
              <a:buFont typeface="Open Sans"/>
              <a:buChar char="●"/>
            </a:pPr>
            <a:r>
              <a:rPr lang="en">
                <a:latin typeface="Open Sans"/>
                <a:ea typeface="Open Sans"/>
                <a:cs typeface="Open Sans"/>
                <a:sym typeface="Open Sans"/>
              </a:rPr>
              <a:t>L</a:t>
            </a:r>
            <a:r>
              <a:rPr lang="en">
                <a:latin typeface="Open Sans"/>
                <a:ea typeface="Open Sans"/>
                <a:cs typeface="Open Sans"/>
                <a:sym typeface="Open Sans"/>
              </a:rPr>
              <a:t>ow amount of accurate data about the environmental quality of rivers and lakes</a:t>
            </a:r>
            <a:endParaRPr>
              <a:latin typeface="Open Sans"/>
              <a:ea typeface="Open Sans"/>
              <a:cs typeface="Open Sans"/>
              <a:sym typeface="Open Sans"/>
            </a:endParaRPr>
          </a:p>
        </p:txBody>
      </p:sp>
      <p:pic>
        <p:nvPicPr>
          <p:cNvPr id="174" name="Google Shape;174;p26"/>
          <p:cNvPicPr preferRelativeResize="0"/>
          <p:nvPr/>
        </p:nvPicPr>
        <p:blipFill>
          <a:blip r:embed="rId3">
            <a:alphaModFix/>
          </a:blip>
          <a:stretch>
            <a:fillRect/>
          </a:stretch>
        </p:blipFill>
        <p:spPr>
          <a:xfrm>
            <a:off x="4939500" y="1313224"/>
            <a:ext cx="3836996" cy="2386006"/>
          </a:xfrm>
          <a:prstGeom prst="rect">
            <a:avLst/>
          </a:prstGeom>
          <a:noFill/>
          <a:ln cap="flat" cmpd="sng" w="38100">
            <a:solidFill>
              <a:srgbClr val="741B47"/>
            </a:solidFill>
            <a:prstDash val="solid"/>
            <a:round/>
            <a:headEnd len="sm" w="sm" type="none"/>
            <a:tailEnd len="sm" w="sm" type="none"/>
          </a:ln>
          <a:effectLst>
            <a:outerShdw blurRad="57150" rotWithShape="0" algn="bl" dir="2220000" dist="20955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7"/>
          <p:cNvSpPr txBox="1"/>
          <p:nvPr/>
        </p:nvSpPr>
        <p:spPr>
          <a:xfrm>
            <a:off x="325750" y="100975"/>
            <a:ext cx="8462400" cy="45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Personas: 								Natalia (User)</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Natalia is a scientific researcher </a:t>
            </a:r>
            <a:r>
              <a:rPr lang="en" sz="1800"/>
              <a:t>studying the effect of environmental degradation in invertebrates communities of Luján streams</a:t>
            </a:r>
            <a:r>
              <a:rPr lang="en"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u="sng"/>
              <a:t>Jobs:</a:t>
            </a:r>
            <a:r>
              <a:rPr lang="en" sz="1800"/>
              <a:t> </a:t>
            </a:r>
            <a:r>
              <a:rPr lang="en" sz="1800"/>
              <a:t>Design</a:t>
            </a:r>
            <a:r>
              <a:rPr lang="en" sz="1800"/>
              <a:t> samplings to get representative samples of bentos to compare with different conditions zones in the stream. After that, produce high impact scientific articles.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u="sng"/>
              <a:t>Pains:</a:t>
            </a:r>
            <a:r>
              <a:rPr lang="en" sz="1800"/>
              <a:t> She have some problems to relate the composition of </a:t>
            </a:r>
            <a:r>
              <a:rPr lang="en" sz="1800"/>
              <a:t>assembles</a:t>
            </a:r>
            <a:r>
              <a:rPr lang="en" sz="1800"/>
              <a:t> with the particular conditions of water at the time of samplings. She have also some economical limitations for samples </a:t>
            </a:r>
            <a:r>
              <a:rPr lang="en" sz="1800"/>
              <a:t>recollection</a:t>
            </a:r>
            <a:r>
              <a:rPr lang="en" sz="1800"/>
              <a:t> and equipment manteinance.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u="sng"/>
              <a:t>Gains:</a:t>
            </a:r>
            <a:r>
              <a:rPr lang="en" sz="1800"/>
              <a:t> She would like to have more quality and quantity of environmental data. Have more novelty data. To give more social relevance to her studies.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28"/>
          <p:cNvSpPr txBox="1"/>
          <p:nvPr/>
        </p:nvSpPr>
        <p:spPr>
          <a:xfrm>
            <a:off x="325750" y="100975"/>
            <a:ext cx="8462400" cy="45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Personas: 								Victoria (User)</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Victoria is a Chacra La Merced </a:t>
            </a:r>
            <a:r>
              <a:rPr lang="en" sz="1800"/>
              <a:t>neighbour. She and some of her friends lives near the Suquía River and they see it as a threath to public health. She and her friends want to do a report about the pollution and dangers related to the river and to be disseminated in the media </a:t>
            </a:r>
            <a:r>
              <a:rPr lang="en"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u="sng"/>
              <a:t>Jobs:</a:t>
            </a:r>
            <a:r>
              <a:rPr lang="en" sz="1800"/>
              <a:t> P</a:t>
            </a:r>
            <a:r>
              <a:rPr lang="en" sz="1800"/>
              <a:t>ass the course. Care the family’s livestock. Finish high school.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u="sng"/>
              <a:t>Pains:</a:t>
            </a:r>
            <a:r>
              <a:rPr lang="en" sz="1800"/>
              <a:t> That some relative get sick by pollution. Do not pass the course. Do not find a job.</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u="sng"/>
              <a:t>Gains:</a:t>
            </a:r>
            <a:r>
              <a:rPr lang="en" sz="1800"/>
              <a:t> She wants to know safe zones to walk. That state make </a:t>
            </a:r>
            <a:r>
              <a:rPr lang="en" sz="1800"/>
              <a:t>remediation</a:t>
            </a:r>
            <a:r>
              <a:rPr lang="en" sz="1800"/>
              <a:t> actions. Finish </a:t>
            </a:r>
            <a:r>
              <a:rPr lang="en" sz="1800"/>
              <a:t>high school</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ph type="ctrTitle"/>
          </p:nvPr>
        </p:nvSpPr>
        <p:spPr>
          <a:xfrm>
            <a:off x="-16150" y="1624475"/>
            <a:ext cx="8520600" cy="85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274E13"/>
                </a:solidFill>
                <a:latin typeface="Comfortaa"/>
                <a:ea typeface="Comfortaa"/>
                <a:cs typeface="Comfortaa"/>
                <a:sym typeface="Comfortaa"/>
              </a:rPr>
              <a:t>EcoSen</a:t>
            </a:r>
            <a:endParaRPr b="1">
              <a:solidFill>
                <a:srgbClr val="274E13"/>
              </a:solidFill>
              <a:latin typeface="Comfortaa"/>
              <a:ea typeface="Comfortaa"/>
              <a:cs typeface="Comfortaa"/>
              <a:sym typeface="Comfortaa"/>
            </a:endParaRPr>
          </a:p>
        </p:txBody>
      </p:sp>
      <p:pic>
        <p:nvPicPr>
          <p:cNvPr id="61" name="Google Shape;61;p14"/>
          <p:cNvPicPr preferRelativeResize="0"/>
          <p:nvPr/>
        </p:nvPicPr>
        <p:blipFill>
          <a:blip r:embed="rId4">
            <a:alphaModFix/>
          </a:blip>
          <a:stretch>
            <a:fillRect/>
          </a:stretch>
        </p:blipFill>
        <p:spPr>
          <a:xfrm>
            <a:off x="7574650" y="1928813"/>
            <a:ext cx="1276350" cy="1285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5" name="Shape 65"/>
        <p:cNvGrpSpPr/>
        <p:nvPr/>
      </p:nvGrpSpPr>
      <p:grpSpPr>
        <a:xfrm>
          <a:off x="0" y="0"/>
          <a:ext cx="0" cy="0"/>
          <a:chOff x="0" y="0"/>
          <a:chExt cx="0" cy="0"/>
        </a:xfrm>
      </p:grpSpPr>
      <p:sp>
        <p:nvSpPr>
          <p:cNvPr id="66" name="Google Shape;66;p15"/>
          <p:cNvSpPr txBox="1"/>
          <p:nvPr/>
        </p:nvSpPr>
        <p:spPr>
          <a:xfrm>
            <a:off x="1104900" y="704850"/>
            <a:ext cx="3419400" cy="49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4A86E8"/>
                </a:solidFill>
                <a:latin typeface="Open Sans"/>
                <a:ea typeface="Open Sans"/>
                <a:cs typeface="Open Sans"/>
                <a:sym typeface="Open Sans"/>
              </a:rPr>
              <a:t>Data logger for environmental variables</a:t>
            </a:r>
            <a:endParaRPr sz="1200">
              <a:solidFill>
                <a:srgbClr val="4A86E8"/>
              </a:solidFill>
              <a:latin typeface="Open Sans"/>
              <a:ea typeface="Open Sans"/>
              <a:cs typeface="Open Sans"/>
              <a:sym typeface="Open Sans"/>
            </a:endParaRPr>
          </a:p>
        </p:txBody>
      </p:sp>
      <p:sp>
        <p:nvSpPr>
          <p:cNvPr id="67" name="Google Shape;67;p15"/>
          <p:cNvSpPr txBox="1"/>
          <p:nvPr/>
        </p:nvSpPr>
        <p:spPr>
          <a:xfrm>
            <a:off x="5657850" y="704850"/>
            <a:ext cx="3419400" cy="49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4A86E8"/>
                </a:solidFill>
                <a:latin typeface="Open Sans"/>
                <a:ea typeface="Open Sans"/>
                <a:cs typeface="Open Sans"/>
                <a:sym typeface="Open Sans"/>
              </a:rPr>
              <a:t>Ecology and Animal Diversity Institute (IDEA)</a:t>
            </a:r>
            <a:endParaRPr sz="1200">
              <a:solidFill>
                <a:srgbClr val="4A86E8"/>
              </a:solidFill>
              <a:latin typeface="Open Sans"/>
              <a:ea typeface="Open Sans"/>
              <a:cs typeface="Open Sans"/>
              <a:sym typeface="Open Sans"/>
            </a:endParaRPr>
          </a:p>
        </p:txBody>
      </p:sp>
      <p:grpSp>
        <p:nvGrpSpPr>
          <p:cNvPr id="68" name="Google Shape;68;p15"/>
          <p:cNvGrpSpPr/>
          <p:nvPr/>
        </p:nvGrpSpPr>
        <p:grpSpPr>
          <a:xfrm>
            <a:off x="2309900" y="2737884"/>
            <a:ext cx="1703116" cy="1706082"/>
            <a:chOff x="2051800" y="1566309"/>
            <a:chExt cx="1703116" cy="1706082"/>
          </a:xfrm>
        </p:grpSpPr>
        <p:pic>
          <p:nvPicPr>
            <p:cNvPr id="69" name="Google Shape;69;p15"/>
            <p:cNvPicPr preferRelativeResize="0"/>
            <p:nvPr/>
          </p:nvPicPr>
          <p:blipFill>
            <a:blip r:embed="rId4">
              <a:alphaModFix/>
            </a:blip>
            <a:stretch>
              <a:fillRect/>
            </a:stretch>
          </p:blipFill>
          <p:spPr>
            <a:xfrm rot="498418">
              <a:off x="2152650" y="1666875"/>
              <a:ext cx="1501427" cy="1504951"/>
            </a:xfrm>
            <a:prstGeom prst="rect">
              <a:avLst/>
            </a:prstGeom>
            <a:noFill/>
            <a:ln>
              <a:noFill/>
            </a:ln>
          </p:spPr>
        </p:pic>
        <p:sp>
          <p:nvSpPr>
            <p:cNvPr id="70" name="Google Shape;70;p15"/>
            <p:cNvSpPr txBox="1"/>
            <p:nvPr/>
          </p:nvSpPr>
          <p:spPr>
            <a:xfrm>
              <a:off x="2051800" y="1686000"/>
              <a:ext cx="1602300" cy="6192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rgbClr val="93C47D"/>
                </a:buClr>
                <a:buSzPts val="1000"/>
                <a:buFont typeface="Open Sans"/>
                <a:buChar char="●"/>
              </a:pPr>
              <a:r>
                <a:rPr lang="en" sz="1000">
                  <a:solidFill>
                    <a:srgbClr val="93C47D"/>
                  </a:solidFill>
                  <a:latin typeface="Open Sans"/>
                  <a:ea typeface="Open Sans"/>
                  <a:cs typeface="Open Sans"/>
                  <a:sym typeface="Open Sans"/>
                </a:rPr>
                <a:t>Cheap</a:t>
              </a:r>
              <a:endParaRPr sz="1000">
                <a:solidFill>
                  <a:srgbClr val="93C47D"/>
                </a:solidFill>
                <a:latin typeface="Open Sans"/>
                <a:ea typeface="Open Sans"/>
                <a:cs typeface="Open Sans"/>
                <a:sym typeface="Open Sans"/>
              </a:endParaRPr>
            </a:p>
            <a:p>
              <a:pPr indent="-292100" lvl="0" marL="457200" rtl="0" algn="l">
                <a:spcBef>
                  <a:spcPts val="0"/>
                </a:spcBef>
                <a:spcAft>
                  <a:spcPts val="0"/>
                </a:spcAft>
                <a:buClr>
                  <a:srgbClr val="93C47D"/>
                </a:buClr>
                <a:buSzPts val="1000"/>
                <a:buFont typeface="Open Sans"/>
                <a:buChar char="●"/>
              </a:pPr>
              <a:r>
                <a:rPr lang="en" sz="1000">
                  <a:solidFill>
                    <a:srgbClr val="93C47D"/>
                  </a:solidFill>
                  <a:latin typeface="Open Sans"/>
                  <a:ea typeface="Open Sans"/>
                  <a:cs typeface="Open Sans"/>
                  <a:sym typeface="Open Sans"/>
                </a:rPr>
                <a:t>Open</a:t>
              </a:r>
              <a:endParaRPr sz="1000">
                <a:solidFill>
                  <a:srgbClr val="93C47D"/>
                </a:solidFill>
                <a:latin typeface="Open Sans"/>
                <a:ea typeface="Open Sans"/>
                <a:cs typeface="Open Sans"/>
                <a:sym typeface="Open Sans"/>
              </a:endParaRPr>
            </a:p>
            <a:p>
              <a:pPr indent="-292100" lvl="0" marL="457200" rtl="0" algn="l">
                <a:spcBef>
                  <a:spcPts val="0"/>
                </a:spcBef>
                <a:spcAft>
                  <a:spcPts val="0"/>
                </a:spcAft>
                <a:buClr>
                  <a:srgbClr val="93C47D"/>
                </a:buClr>
                <a:buSzPts val="1000"/>
                <a:buFont typeface="Open Sans"/>
                <a:buChar char="●"/>
              </a:pPr>
              <a:r>
                <a:rPr lang="en" sz="1000">
                  <a:solidFill>
                    <a:srgbClr val="93C47D"/>
                  </a:solidFill>
                  <a:latin typeface="Open Sans"/>
                  <a:ea typeface="Open Sans"/>
                  <a:cs typeface="Open Sans"/>
                  <a:sym typeface="Open Sans"/>
                </a:rPr>
                <a:t>Reduced maintenance costs</a:t>
              </a:r>
              <a:endParaRPr sz="1000">
                <a:solidFill>
                  <a:srgbClr val="93C47D"/>
                </a:solidFill>
                <a:latin typeface="Open Sans"/>
                <a:ea typeface="Open Sans"/>
                <a:cs typeface="Open Sans"/>
                <a:sym typeface="Open Sans"/>
              </a:endParaRPr>
            </a:p>
            <a:p>
              <a:pPr indent="-292100" lvl="0" marL="457200" rtl="0" algn="l">
                <a:spcBef>
                  <a:spcPts val="0"/>
                </a:spcBef>
                <a:spcAft>
                  <a:spcPts val="0"/>
                </a:spcAft>
                <a:buClr>
                  <a:srgbClr val="93C47D"/>
                </a:buClr>
                <a:buSzPts val="1000"/>
                <a:buFont typeface="Open Sans"/>
                <a:buChar char="●"/>
              </a:pPr>
              <a:r>
                <a:rPr lang="en" sz="1000">
                  <a:solidFill>
                    <a:srgbClr val="93C47D"/>
                  </a:solidFill>
                  <a:latin typeface="Open Sans"/>
                  <a:ea typeface="Open Sans"/>
                  <a:cs typeface="Open Sans"/>
                  <a:sym typeface="Open Sans"/>
                </a:rPr>
                <a:t>Lower monitoring costs</a:t>
              </a:r>
              <a:endParaRPr sz="1000">
                <a:solidFill>
                  <a:srgbClr val="38761D"/>
                </a:solidFill>
                <a:latin typeface="Open Sans"/>
                <a:ea typeface="Open Sans"/>
                <a:cs typeface="Open Sans"/>
                <a:sym typeface="Open Sans"/>
              </a:endParaRPr>
            </a:p>
          </p:txBody>
        </p:sp>
      </p:grpSp>
      <p:grpSp>
        <p:nvGrpSpPr>
          <p:cNvPr id="71" name="Google Shape;71;p15"/>
          <p:cNvGrpSpPr/>
          <p:nvPr/>
        </p:nvGrpSpPr>
        <p:grpSpPr>
          <a:xfrm>
            <a:off x="5134000" y="1200155"/>
            <a:ext cx="2124113" cy="1706082"/>
            <a:chOff x="2051811" y="1566309"/>
            <a:chExt cx="1703105" cy="1706082"/>
          </a:xfrm>
        </p:grpSpPr>
        <p:pic>
          <p:nvPicPr>
            <p:cNvPr id="72" name="Google Shape;72;p15"/>
            <p:cNvPicPr preferRelativeResize="0"/>
            <p:nvPr/>
          </p:nvPicPr>
          <p:blipFill>
            <a:blip r:embed="rId5">
              <a:alphaModFix/>
            </a:blip>
            <a:stretch>
              <a:fillRect/>
            </a:stretch>
          </p:blipFill>
          <p:spPr>
            <a:xfrm rot="498418">
              <a:off x="2152650" y="1666875"/>
              <a:ext cx="1501427" cy="1504951"/>
            </a:xfrm>
            <a:prstGeom prst="rect">
              <a:avLst/>
            </a:prstGeom>
            <a:noFill/>
            <a:ln>
              <a:noFill/>
            </a:ln>
          </p:spPr>
        </p:pic>
        <p:sp>
          <p:nvSpPr>
            <p:cNvPr id="73" name="Google Shape;73;p15"/>
            <p:cNvSpPr txBox="1"/>
            <p:nvPr/>
          </p:nvSpPr>
          <p:spPr>
            <a:xfrm>
              <a:off x="2152650" y="1686000"/>
              <a:ext cx="1501500" cy="6192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rgbClr val="93C47D"/>
                </a:buClr>
                <a:buSzPts val="1000"/>
                <a:buFont typeface="Open Sans"/>
                <a:buChar char="●"/>
              </a:pPr>
              <a:r>
                <a:rPr lang="en" sz="1000">
                  <a:solidFill>
                    <a:srgbClr val="93C47D"/>
                  </a:solidFill>
                  <a:latin typeface="Open Sans"/>
                  <a:ea typeface="Open Sans"/>
                  <a:cs typeface="Open Sans"/>
                  <a:sym typeface="Open Sans"/>
                </a:rPr>
                <a:t>More papers</a:t>
              </a:r>
              <a:endParaRPr sz="1000">
                <a:solidFill>
                  <a:srgbClr val="93C47D"/>
                </a:solidFill>
                <a:latin typeface="Open Sans"/>
                <a:ea typeface="Open Sans"/>
                <a:cs typeface="Open Sans"/>
                <a:sym typeface="Open Sans"/>
              </a:endParaRPr>
            </a:p>
            <a:p>
              <a:pPr indent="-292100" lvl="0" marL="457200" rtl="0" algn="l">
                <a:spcBef>
                  <a:spcPts val="0"/>
                </a:spcBef>
                <a:spcAft>
                  <a:spcPts val="0"/>
                </a:spcAft>
                <a:buClr>
                  <a:srgbClr val="93C47D"/>
                </a:buClr>
                <a:buSzPts val="1000"/>
                <a:buFont typeface="Open Sans"/>
                <a:buChar char="●"/>
              </a:pPr>
              <a:r>
                <a:rPr lang="en" sz="1000">
                  <a:solidFill>
                    <a:srgbClr val="93C47D"/>
                  </a:solidFill>
                  <a:latin typeface="Open Sans"/>
                  <a:ea typeface="Open Sans"/>
                  <a:cs typeface="Open Sans"/>
                  <a:sym typeface="Open Sans"/>
                </a:rPr>
                <a:t>Cost effective data acquisition</a:t>
              </a:r>
              <a:endParaRPr sz="1000">
                <a:solidFill>
                  <a:srgbClr val="93C47D"/>
                </a:solidFill>
                <a:latin typeface="Open Sans"/>
                <a:ea typeface="Open Sans"/>
                <a:cs typeface="Open Sans"/>
                <a:sym typeface="Open Sans"/>
              </a:endParaRPr>
            </a:p>
            <a:p>
              <a:pPr indent="-292100" lvl="0" marL="457200" rtl="0" algn="l">
                <a:spcBef>
                  <a:spcPts val="0"/>
                </a:spcBef>
                <a:spcAft>
                  <a:spcPts val="0"/>
                </a:spcAft>
                <a:buClr>
                  <a:srgbClr val="93C47D"/>
                </a:buClr>
                <a:buSzPts val="1000"/>
                <a:buFont typeface="Open Sans"/>
                <a:buChar char="●"/>
              </a:pPr>
              <a:r>
                <a:rPr lang="en" sz="1000">
                  <a:solidFill>
                    <a:srgbClr val="93C47D"/>
                  </a:solidFill>
                  <a:latin typeface="Open Sans"/>
                  <a:ea typeface="Open Sans"/>
                  <a:cs typeface="Open Sans"/>
                  <a:sym typeface="Open Sans"/>
                </a:rPr>
                <a:t>Repairable hardware</a:t>
              </a:r>
              <a:endParaRPr sz="1000">
                <a:solidFill>
                  <a:srgbClr val="93C47D"/>
                </a:solidFill>
                <a:latin typeface="Open Sans"/>
                <a:ea typeface="Open Sans"/>
                <a:cs typeface="Open Sans"/>
                <a:sym typeface="Open Sans"/>
              </a:endParaRPr>
            </a:p>
            <a:p>
              <a:pPr indent="-292100" lvl="0" marL="457200" rtl="0" algn="l">
                <a:spcBef>
                  <a:spcPts val="0"/>
                </a:spcBef>
                <a:spcAft>
                  <a:spcPts val="0"/>
                </a:spcAft>
                <a:buClr>
                  <a:srgbClr val="93C47D"/>
                </a:buClr>
                <a:buSzPts val="1000"/>
                <a:buFont typeface="Open Sans"/>
                <a:buChar char="●"/>
              </a:pPr>
              <a:r>
                <a:rPr lang="en" sz="1000">
                  <a:solidFill>
                    <a:srgbClr val="93C47D"/>
                  </a:solidFill>
                  <a:latin typeface="Open Sans"/>
                  <a:ea typeface="Open Sans"/>
                  <a:cs typeface="Open Sans"/>
                  <a:sym typeface="Open Sans"/>
                </a:rPr>
                <a:t>Scientific dissemination</a:t>
              </a:r>
              <a:endParaRPr sz="1000">
                <a:solidFill>
                  <a:srgbClr val="45818E"/>
                </a:solidFill>
                <a:latin typeface="Open Sans"/>
                <a:ea typeface="Open Sans"/>
                <a:cs typeface="Open Sans"/>
                <a:sym typeface="Open Sans"/>
              </a:endParaRPr>
            </a:p>
          </p:txBody>
        </p:sp>
      </p:grpSp>
      <p:grpSp>
        <p:nvGrpSpPr>
          <p:cNvPr id="74" name="Google Shape;74;p15"/>
          <p:cNvGrpSpPr/>
          <p:nvPr/>
        </p:nvGrpSpPr>
        <p:grpSpPr>
          <a:xfrm>
            <a:off x="5134000" y="2819368"/>
            <a:ext cx="2124113" cy="1706082"/>
            <a:chOff x="2051811" y="1566309"/>
            <a:chExt cx="1703105" cy="1706082"/>
          </a:xfrm>
        </p:grpSpPr>
        <p:pic>
          <p:nvPicPr>
            <p:cNvPr id="75" name="Google Shape;75;p15"/>
            <p:cNvPicPr preferRelativeResize="0"/>
            <p:nvPr/>
          </p:nvPicPr>
          <p:blipFill>
            <a:blip r:embed="rId6">
              <a:alphaModFix/>
            </a:blip>
            <a:stretch>
              <a:fillRect/>
            </a:stretch>
          </p:blipFill>
          <p:spPr>
            <a:xfrm rot="498418">
              <a:off x="2152650" y="1666875"/>
              <a:ext cx="1501427" cy="1504951"/>
            </a:xfrm>
            <a:prstGeom prst="rect">
              <a:avLst/>
            </a:prstGeom>
            <a:noFill/>
            <a:ln>
              <a:noFill/>
            </a:ln>
          </p:spPr>
        </p:pic>
        <p:sp>
          <p:nvSpPr>
            <p:cNvPr id="76" name="Google Shape;76;p15"/>
            <p:cNvSpPr txBox="1"/>
            <p:nvPr/>
          </p:nvSpPr>
          <p:spPr>
            <a:xfrm>
              <a:off x="2152637" y="1686021"/>
              <a:ext cx="1501500" cy="10677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rgbClr val="B45F06"/>
                </a:buClr>
                <a:buSzPts val="1000"/>
                <a:buFont typeface="Open Sans"/>
                <a:buChar char="●"/>
              </a:pPr>
              <a:r>
                <a:rPr lang="en" sz="1000">
                  <a:solidFill>
                    <a:srgbClr val="B45F06"/>
                  </a:solidFill>
                  <a:latin typeface="Open Sans"/>
                  <a:ea typeface="Open Sans"/>
                  <a:cs typeface="Open Sans"/>
                  <a:sym typeface="Open Sans"/>
                </a:rPr>
                <a:t>Expensive sensors</a:t>
              </a:r>
              <a:endParaRPr sz="1000">
                <a:solidFill>
                  <a:srgbClr val="B45F06"/>
                </a:solidFill>
                <a:latin typeface="Open Sans"/>
                <a:ea typeface="Open Sans"/>
                <a:cs typeface="Open Sans"/>
                <a:sym typeface="Open Sans"/>
              </a:endParaRPr>
            </a:p>
            <a:p>
              <a:pPr indent="-292100" lvl="0" marL="457200" rtl="0" algn="l">
                <a:spcBef>
                  <a:spcPts val="0"/>
                </a:spcBef>
                <a:spcAft>
                  <a:spcPts val="0"/>
                </a:spcAft>
                <a:buClr>
                  <a:srgbClr val="B45F06"/>
                </a:buClr>
                <a:buSzPts val="1000"/>
                <a:buFont typeface="Open Sans"/>
                <a:buChar char="●"/>
              </a:pPr>
              <a:r>
                <a:rPr lang="en" sz="1000">
                  <a:solidFill>
                    <a:srgbClr val="B45F06"/>
                  </a:solidFill>
                  <a:latin typeface="Open Sans"/>
                  <a:ea typeface="Open Sans"/>
                  <a:cs typeface="Open Sans"/>
                  <a:sym typeface="Open Sans"/>
                </a:rPr>
                <a:t>Travel cost to take data</a:t>
              </a:r>
              <a:endParaRPr sz="1000">
                <a:solidFill>
                  <a:srgbClr val="B45F06"/>
                </a:solidFill>
                <a:latin typeface="Open Sans"/>
                <a:ea typeface="Open Sans"/>
                <a:cs typeface="Open Sans"/>
                <a:sym typeface="Open Sans"/>
              </a:endParaRPr>
            </a:p>
            <a:p>
              <a:pPr indent="-292100" lvl="0" marL="457200" rtl="0" algn="l">
                <a:spcBef>
                  <a:spcPts val="0"/>
                </a:spcBef>
                <a:spcAft>
                  <a:spcPts val="0"/>
                </a:spcAft>
                <a:buClr>
                  <a:srgbClr val="B45F06"/>
                </a:buClr>
                <a:buSzPts val="1000"/>
                <a:buFont typeface="Open Sans"/>
                <a:buChar char="●"/>
              </a:pPr>
              <a:r>
                <a:rPr lang="en" sz="1000">
                  <a:solidFill>
                    <a:srgbClr val="B45F06"/>
                  </a:solidFill>
                  <a:latin typeface="Open Sans"/>
                  <a:ea typeface="Open Sans"/>
                  <a:cs typeface="Open Sans"/>
                  <a:sym typeface="Open Sans"/>
                </a:rPr>
                <a:t>Known state of sensors</a:t>
              </a:r>
              <a:endParaRPr sz="1000">
                <a:solidFill>
                  <a:srgbClr val="B45F06"/>
                </a:solidFill>
                <a:latin typeface="Open Sans"/>
                <a:ea typeface="Open Sans"/>
                <a:cs typeface="Open Sans"/>
                <a:sym typeface="Open Sans"/>
              </a:endParaRPr>
            </a:p>
          </p:txBody>
        </p:sp>
      </p:grpSp>
      <p:grpSp>
        <p:nvGrpSpPr>
          <p:cNvPr id="77" name="Google Shape;77;p15"/>
          <p:cNvGrpSpPr/>
          <p:nvPr/>
        </p:nvGrpSpPr>
        <p:grpSpPr>
          <a:xfrm>
            <a:off x="7258112" y="1856280"/>
            <a:ext cx="2124113" cy="1706082"/>
            <a:chOff x="2051811" y="1566309"/>
            <a:chExt cx="1703105" cy="1706082"/>
          </a:xfrm>
        </p:grpSpPr>
        <p:pic>
          <p:nvPicPr>
            <p:cNvPr id="78" name="Google Shape;78;p15"/>
            <p:cNvPicPr preferRelativeResize="0"/>
            <p:nvPr/>
          </p:nvPicPr>
          <p:blipFill>
            <a:blip r:embed="rId7">
              <a:alphaModFix/>
            </a:blip>
            <a:stretch>
              <a:fillRect/>
            </a:stretch>
          </p:blipFill>
          <p:spPr>
            <a:xfrm rot="498418">
              <a:off x="2152650" y="1666875"/>
              <a:ext cx="1501427" cy="1504951"/>
            </a:xfrm>
            <a:prstGeom prst="rect">
              <a:avLst/>
            </a:prstGeom>
            <a:noFill/>
            <a:ln>
              <a:noFill/>
            </a:ln>
          </p:spPr>
        </p:pic>
        <p:sp>
          <p:nvSpPr>
            <p:cNvPr id="79" name="Google Shape;79;p15"/>
            <p:cNvSpPr txBox="1"/>
            <p:nvPr/>
          </p:nvSpPr>
          <p:spPr>
            <a:xfrm>
              <a:off x="2152650" y="1686000"/>
              <a:ext cx="1501500" cy="6192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rgbClr val="990000"/>
                </a:buClr>
                <a:buSzPts val="1000"/>
                <a:buFont typeface="Open Sans"/>
                <a:buChar char="●"/>
              </a:pPr>
              <a:r>
                <a:rPr lang="en" sz="1000">
                  <a:solidFill>
                    <a:srgbClr val="990000"/>
                  </a:solidFill>
                  <a:latin typeface="Open Sans"/>
                  <a:ea typeface="Open Sans"/>
                  <a:cs typeface="Open Sans"/>
                  <a:sym typeface="Open Sans"/>
                </a:rPr>
                <a:t>Take accurate and reliable data</a:t>
              </a:r>
              <a:endParaRPr sz="1000">
                <a:solidFill>
                  <a:srgbClr val="990000"/>
                </a:solidFill>
                <a:latin typeface="Open Sans"/>
                <a:ea typeface="Open Sans"/>
                <a:cs typeface="Open Sans"/>
                <a:sym typeface="Open Sans"/>
              </a:endParaRPr>
            </a:p>
            <a:p>
              <a:pPr indent="-292100" lvl="0" marL="457200" rtl="0" algn="l">
                <a:spcBef>
                  <a:spcPts val="0"/>
                </a:spcBef>
                <a:spcAft>
                  <a:spcPts val="0"/>
                </a:spcAft>
                <a:buClr>
                  <a:srgbClr val="990000"/>
                </a:buClr>
                <a:buSzPts val="1000"/>
                <a:buFont typeface="Open Sans"/>
                <a:buChar char="●"/>
              </a:pPr>
              <a:r>
                <a:rPr lang="en" sz="1000">
                  <a:solidFill>
                    <a:srgbClr val="990000"/>
                  </a:solidFill>
                  <a:latin typeface="Open Sans"/>
                  <a:ea typeface="Open Sans"/>
                  <a:cs typeface="Open Sans"/>
                  <a:sym typeface="Open Sans"/>
                </a:rPr>
                <a:t>Publish papers</a:t>
              </a:r>
              <a:endParaRPr sz="1000">
                <a:solidFill>
                  <a:srgbClr val="990000"/>
                </a:solidFill>
                <a:latin typeface="Open Sans"/>
                <a:ea typeface="Open Sans"/>
                <a:cs typeface="Open Sans"/>
                <a:sym typeface="Open Sans"/>
              </a:endParaRPr>
            </a:p>
            <a:p>
              <a:pPr indent="-292100" lvl="0" marL="457200" rtl="0" algn="l">
                <a:spcBef>
                  <a:spcPts val="0"/>
                </a:spcBef>
                <a:spcAft>
                  <a:spcPts val="0"/>
                </a:spcAft>
                <a:buClr>
                  <a:srgbClr val="990000"/>
                </a:buClr>
                <a:buSzPts val="1000"/>
                <a:buFont typeface="Open Sans"/>
                <a:buChar char="●"/>
              </a:pPr>
              <a:r>
                <a:rPr lang="en" sz="1000">
                  <a:solidFill>
                    <a:srgbClr val="990000"/>
                  </a:solidFill>
                  <a:latin typeface="Open Sans"/>
                  <a:ea typeface="Open Sans"/>
                  <a:cs typeface="Open Sans"/>
                  <a:sym typeface="Open Sans"/>
                </a:rPr>
                <a:t>Reports</a:t>
              </a:r>
              <a:endParaRPr sz="1000">
                <a:solidFill>
                  <a:srgbClr val="990000"/>
                </a:solidFill>
                <a:latin typeface="Open Sans"/>
                <a:ea typeface="Open Sans"/>
                <a:cs typeface="Open Sans"/>
                <a:sym typeface="Open Sans"/>
              </a:endParaRPr>
            </a:p>
            <a:p>
              <a:pPr indent="-292100" lvl="0" marL="457200" rtl="0" algn="l">
                <a:spcBef>
                  <a:spcPts val="0"/>
                </a:spcBef>
                <a:spcAft>
                  <a:spcPts val="0"/>
                </a:spcAft>
                <a:buClr>
                  <a:srgbClr val="990000"/>
                </a:buClr>
                <a:buSzPts val="1000"/>
                <a:buFont typeface="Open Sans"/>
                <a:buChar char="●"/>
              </a:pPr>
              <a:r>
                <a:rPr b="1" lang="en" sz="1000" u="sng">
                  <a:solidFill>
                    <a:srgbClr val="990000"/>
                  </a:solidFill>
                  <a:latin typeface="Open Sans"/>
                  <a:ea typeface="Open Sans"/>
                  <a:cs typeface="Open Sans"/>
                  <a:sym typeface="Open Sans"/>
                </a:rPr>
                <a:t>Bring information to the society</a:t>
              </a:r>
              <a:endParaRPr b="1" sz="1000" u="sng">
                <a:solidFill>
                  <a:srgbClr val="990000"/>
                </a:solidFill>
                <a:latin typeface="Open Sans"/>
                <a:ea typeface="Open Sans"/>
                <a:cs typeface="Open Sans"/>
                <a:sym typeface="Open Sans"/>
              </a:endParaRPr>
            </a:p>
          </p:txBody>
        </p:sp>
      </p:grpSp>
      <p:grpSp>
        <p:nvGrpSpPr>
          <p:cNvPr id="80" name="Google Shape;80;p15"/>
          <p:cNvGrpSpPr/>
          <p:nvPr/>
        </p:nvGrpSpPr>
        <p:grpSpPr>
          <a:xfrm>
            <a:off x="2309900" y="1113305"/>
            <a:ext cx="2124113" cy="1706082"/>
            <a:chOff x="2051811" y="1566309"/>
            <a:chExt cx="1703105" cy="1706082"/>
          </a:xfrm>
        </p:grpSpPr>
        <p:pic>
          <p:nvPicPr>
            <p:cNvPr id="81" name="Google Shape;81;p15"/>
            <p:cNvPicPr preferRelativeResize="0"/>
            <p:nvPr/>
          </p:nvPicPr>
          <p:blipFill>
            <a:blip r:embed="rId8">
              <a:alphaModFix/>
            </a:blip>
            <a:stretch>
              <a:fillRect/>
            </a:stretch>
          </p:blipFill>
          <p:spPr>
            <a:xfrm rot="498418">
              <a:off x="2152650" y="1666875"/>
              <a:ext cx="1501427" cy="1504951"/>
            </a:xfrm>
            <a:prstGeom prst="rect">
              <a:avLst/>
            </a:prstGeom>
            <a:noFill/>
            <a:ln>
              <a:noFill/>
            </a:ln>
          </p:spPr>
        </p:pic>
        <p:sp>
          <p:nvSpPr>
            <p:cNvPr id="82" name="Google Shape;82;p15"/>
            <p:cNvSpPr txBox="1"/>
            <p:nvPr/>
          </p:nvSpPr>
          <p:spPr>
            <a:xfrm>
              <a:off x="2152650" y="1686000"/>
              <a:ext cx="1501500" cy="6192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rgbClr val="93C47D"/>
                </a:buClr>
                <a:buSzPts val="1000"/>
                <a:buFont typeface="Open Sans"/>
                <a:buChar char="●"/>
              </a:pPr>
              <a:r>
                <a:rPr lang="en" sz="1000">
                  <a:solidFill>
                    <a:srgbClr val="93C47D"/>
                  </a:solidFill>
                  <a:latin typeface="Open Sans"/>
                  <a:ea typeface="Open Sans"/>
                  <a:cs typeface="Open Sans"/>
                  <a:sym typeface="Open Sans"/>
                </a:rPr>
                <a:t>Take accurate data at real time</a:t>
              </a:r>
              <a:endParaRPr sz="1000">
                <a:solidFill>
                  <a:srgbClr val="93C47D"/>
                </a:solidFill>
                <a:latin typeface="Open Sans"/>
                <a:ea typeface="Open Sans"/>
                <a:cs typeface="Open Sans"/>
                <a:sym typeface="Open Sans"/>
              </a:endParaRPr>
            </a:p>
            <a:p>
              <a:pPr indent="-292100" lvl="0" marL="457200" rtl="0" algn="l">
                <a:spcBef>
                  <a:spcPts val="0"/>
                </a:spcBef>
                <a:spcAft>
                  <a:spcPts val="0"/>
                </a:spcAft>
                <a:buClr>
                  <a:srgbClr val="93C47D"/>
                </a:buClr>
                <a:buSzPts val="1000"/>
                <a:buFont typeface="Open Sans"/>
                <a:buChar char="●"/>
              </a:pPr>
              <a:r>
                <a:rPr lang="en" sz="1000">
                  <a:solidFill>
                    <a:srgbClr val="93C47D"/>
                  </a:solidFill>
                  <a:latin typeface="Open Sans"/>
                  <a:ea typeface="Open Sans"/>
                  <a:cs typeface="Open Sans"/>
                  <a:sym typeface="Open Sans"/>
                </a:rPr>
                <a:t>Help people affected by environmental degradation to be informed</a:t>
              </a:r>
              <a:endParaRPr sz="1000">
                <a:latin typeface="Open Sans"/>
                <a:ea typeface="Open Sans"/>
                <a:cs typeface="Open Sans"/>
                <a:sym typeface="Open Sans"/>
              </a:endParaRPr>
            </a:p>
          </p:txBody>
        </p:sp>
      </p:grpSp>
      <p:grpSp>
        <p:nvGrpSpPr>
          <p:cNvPr id="83" name="Google Shape;83;p15"/>
          <p:cNvGrpSpPr/>
          <p:nvPr/>
        </p:nvGrpSpPr>
        <p:grpSpPr>
          <a:xfrm>
            <a:off x="1" y="1932475"/>
            <a:ext cx="2165275" cy="1942727"/>
            <a:chOff x="2051820" y="1566312"/>
            <a:chExt cx="1736109" cy="1710900"/>
          </a:xfrm>
        </p:grpSpPr>
        <p:pic>
          <p:nvPicPr>
            <p:cNvPr id="84" name="Google Shape;84;p15"/>
            <p:cNvPicPr preferRelativeResize="0"/>
            <p:nvPr/>
          </p:nvPicPr>
          <p:blipFill>
            <a:blip r:embed="rId5">
              <a:alphaModFix/>
            </a:blip>
            <a:stretch>
              <a:fillRect/>
            </a:stretch>
          </p:blipFill>
          <p:spPr>
            <a:xfrm rot="498429">
              <a:off x="2152483" y="1669290"/>
              <a:ext cx="1534782" cy="1504945"/>
            </a:xfrm>
            <a:prstGeom prst="rect">
              <a:avLst/>
            </a:prstGeom>
            <a:noFill/>
            <a:ln>
              <a:noFill/>
            </a:ln>
          </p:spPr>
        </p:pic>
        <p:sp>
          <p:nvSpPr>
            <p:cNvPr id="85" name="Google Shape;85;p15"/>
            <p:cNvSpPr txBox="1"/>
            <p:nvPr/>
          </p:nvSpPr>
          <p:spPr>
            <a:xfrm>
              <a:off x="2222101" y="1685995"/>
              <a:ext cx="1311300" cy="61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990000"/>
                  </a:solidFill>
                  <a:latin typeface="Open Sans"/>
                  <a:ea typeface="Open Sans"/>
                  <a:cs typeface="Open Sans"/>
                  <a:sym typeface="Open Sans"/>
                </a:rPr>
                <a:t>Data logger</a:t>
              </a:r>
              <a:endParaRPr sz="1000">
                <a:solidFill>
                  <a:srgbClr val="990000"/>
                </a:solidFill>
                <a:latin typeface="Open Sans"/>
                <a:ea typeface="Open Sans"/>
                <a:cs typeface="Open Sans"/>
                <a:sym typeface="Open Sans"/>
              </a:endParaRPr>
            </a:p>
            <a:p>
              <a:pPr indent="-292100" lvl="0" marL="457200" rtl="0" algn="l">
                <a:spcBef>
                  <a:spcPts val="0"/>
                </a:spcBef>
                <a:spcAft>
                  <a:spcPts val="0"/>
                </a:spcAft>
                <a:buClr>
                  <a:srgbClr val="990000"/>
                </a:buClr>
                <a:buSzPts val="1000"/>
                <a:buFont typeface="Open Sans"/>
                <a:buChar char="●"/>
              </a:pPr>
              <a:r>
                <a:rPr lang="en" sz="1000">
                  <a:solidFill>
                    <a:srgbClr val="990000"/>
                  </a:solidFill>
                  <a:latin typeface="Open Sans"/>
                  <a:ea typeface="Open Sans"/>
                  <a:cs typeface="Open Sans"/>
                  <a:sym typeface="Open Sans"/>
                </a:rPr>
                <a:t>Cheap</a:t>
              </a:r>
              <a:endParaRPr sz="1000">
                <a:solidFill>
                  <a:srgbClr val="990000"/>
                </a:solidFill>
                <a:latin typeface="Open Sans"/>
                <a:ea typeface="Open Sans"/>
                <a:cs typeface="Open Sans"/>
                <a:sym typeface="Open Sans"/>
              </a:endParaRPr>
            </a:p>
            <a:p>
              <a:pPr indent="-292100" lvl="0" marL="457200" rtl="0" algn="l">
                <a:spcBef>
                  <a:spcPts val="0"/>
                </a:spcBef>
                <a:spcAft>
                  <a:spcPts val="0"/>
                </a:spcAft>
                <a:buClr>
                  <a:srgbClr val="990000"/>
                </a:buClr>
                <a:buSzPts val="1000"/>
                <a:buFont typeface="Open Sans"/>
                <a:buChar char="●"/>
              </a:pPr>
              <a:r>
                <a:rPr lang="en" sz="1000">
                  <a:solidFill>
                    <a:srgbClr val="990000"/>
                  </a:solidFill>
                  <a:latin typeface="Open Sans"/>
                  <a:ea typeface="Open Sans"/>
                  <a:cs typeface="Open Sans"/>
                  <a:sym typeface="Open Sans"/>
                </a:rPr>
                <a:t>Replicable</a:t>
              </a:r>
              <a:endParaRPr sz="1000">
                <a:solidFill>
                  <a:srgbClr val="990000"/>
                </a:solidFill>
                <a:latin typeface="Open Sans"/>
                <a:ea typeface="Open Sans"/>
                <a:cs typeface="Open Sans"/>
                <a:sym typeface="Open Sans"/>
              </a:endParaRPr>
            </a:p>
            <a:p>
              <a:pPr indent="-292100" lvl="0" marL="457200" rtl="0" algn="l">
                <a:spcBef>
                  <a:spcPts val="0"/>
                </a:spcBef>
                <a:spcAft>
                  <a:spcPts val="0"/>
                </a:spcAft>
                <a:buClr>
                  <a:srgbClr val="990000"/>
                </a:buClr>
                <a:buSzPts val="1000"/>
                <a:buFont typeface="Open Sans"/>
                <a:buChar char="●"/>
              </a:pPr>
              <a:r>
                <a:rPr lang="en" sz="1000">
                  <a:solidFill>
                    <a:srgbClr val="990000"/>
                  </a:solidFill>
                  <a:latin typeface="Open Sans"/>
                  <a:ea typeface="Open Sans"/>
                  <a:cs typeface="Open Sans"/>
                  <a:sym typeface="Open Sans"/>
                </a:rPr>
                <a:t>Customisable</a:t>
              </a:r>
              <a:endParaRPr sz="1000">
                <a:solidFill>
                  <a:srgbClr val="990000"/>
                </a:solidFill>
                <a:latin typeface="Open Sans"/>
                <a:ea typeface="Open Sans"/>
                <a:cs typeface="Open Sans"/>
                <a:sym typeface="Open Sans"/>
              </a:endParaRPr>
            </a:p>
            <a:p>
              <a:pPr indent="-292100" lvl="0" marL="457200" rtl="0" algn="l">
                <a:spcBef>
                  <a:spcPts val="0"/>
                </a:spcBef>
                <a:spcAft>
                  <a:spcPts val="0"/>
                </a:spcAft>
                <a:buClr>
                  <a:srgbClr val="990000"/>
                </a:buClr>
                <a:buSzPts val="1000"/>
                <a:buFont typeface="Open Sans"/>
                <a:buChar char="●"/>
              </a:pPr>
              <a:r>
                <a:rPr lang="en" sz="1000">
                  <a:solidFill>
                    <a:srgbClr val="990000"/>
                  </a:solidFill>
                  <a:latin typeface="Open Sans"/>
                  <a:ea typeface="Open Sans"/>
                  <a:cs typeface="Open Sans"/>
                  <a:sym typeface="Open Sans"/>
                </a:rPr>
                <a:t>Open access</a:t>
              </a:r>
              <a:endParaRPr sz="1000">
                <a:solidFill>
                  <a:srgbClr val="990000"/>
                </a:solidFill>
                <a:latin typeface="Open Sans"/>
                <a:ea typeface="Open Sans"/>
                <a:cs typeface="Open Sans"/>
                <a:sym typeface="Open Sans"/>
              </a:endParaRPr>
            </a:p>
            <a:p>
              <a:pPr indent="-292100" lvl="0" marL="457200" rtl="0" algn="l">
                <a:spcBef>
                  <a:spcPts val="0"/>
                </a:spcBef>
                <a:spcAft>
                  <a:spcPts val="0"/>
                </a:spcAft>
                <a:buClr>
                  <a:srgbClr val="990000"/>
                </a:buClr>
                <a:buSzPts val="1000"/>
                <a:buFont typeface="Open Sans"/>
                <a:buChar char="●"/>
              </a:pPr>
              <a:r>
                <a:rPr lang="en" sz="1000">
                  <a:solidFill>
                    <a:srgbClr val="990000"/>
                  </a:solidFill>
                  <a:latin typeface="Open Sans"/>
                  <a:ea typeface="Open Sans"/>
                  <a:cs typeface="Open Sans"/>
                  <a:sym typeface="Open Sans"/>
                </a:rPr>
                <a:t>Wireless</a:t>
              </a:r>
              <a:endParaRPr sz="1000">
                <a:solidFill>
                  <a:srgbClr val="990000"/>
                </a:solidFill>
                <a:latin typeface="Open Sans"/>
                <a:ea typeface="Open Sans"/>
                <a:cs typeface="Open Sans"/>
                <a:sym typeface="Open Sans"/>
              </a:endParaRPr>
            </a:p>
            <a:p>
              <a:pPr indent="-292100" lvl="0" marL="457200" rtl="0" algn="l">
                <a:spcBef>
                  <a:spcPts val="0"/>
                </a:spcBef>
                <a:spcAft>
                  <a:spcPts val="0"/>
                </a:spcAft>
                <a:buClr>
                  <a:srgbClr val="990000"/>
                </a:buClr>
                <a:buSzPts val="1000"/>
                <a:buFont typeface="Open Sans"/>
                <a:buChar char="●"/>
              </a:pPr>
              <a:r>
                <a:rPr lang="en" sz="1000">
                  <a:solidFill>
                    <a:srgbClr val="990000"/>
                  </a:solidFill>
                  <a:latin typeface="Open Sans"/>
                  <a:ea typeface="Open Sans"/>
                  <a:cs typeface="Open Sans"/>
                  <a:sym typeface="Open Sans"/>
                </a:rPr>
                <a:t>Linked to a friendly graphic interface</a:t>
              </a:r>
              <a:endParaRPr sz="1000">
                <a:solidFill>
                  <a:srgbClr val="990000"/>
                </a:solidFill>
                <a:latin typeface="Open Sans"/>
                <a:ea typeface="Open Sans"/>
                <a:cs typeface="Open Sans"/>
                <a:sym typeface="Open Sans"/>
              </a:endParaRPr>
            </a:p>
            <a:p>
              <a:pPr indent="0" lvl="0" marL="0" rtl="0" algn="l">
                <a:spcBef>
                  <a:spcPts val="0"/>
                </a:spcBef>
                <a:spcAft>
                  <a:spcPts val="0"/>
                </a:spcAft>
                <a:buNone/>
              </a:pPr>
              <a:r>
                <a:t/>
              </a:r>
              <a:endParaRPr sz="1000">
                <a:solidFill>
                  <a:srgbClr val="990000"/>
                </a:solidFill>
                <a:latin typeface="Open Sans"/>
                <a:ea typeface="Open Sans"/>
                <a:cs typeface="Open Sans"/>
                <a:sym typeface="Open Sans"/>
              </a:endParaRPr>
            </a:p>
          </p:txBody>
        </p:sp>
      </p:grpSp>
      <p:pic>
        <p:nvPicPr>
          <p:cNvPr id="86" name="Google Shape;86;p15"/>
          <p:cNvPicPr preferRelativeResize="0"/>
          <p:nvPr/>
        </p:nvPicPr>
        <p:blipFill>
          <a:blip r:embed="rId9">
            <a:alphaModFix/>
          </a:blip>
          <a:stretch>
            <a:fillRect/>
          </a:stretch>
        </p:blipFill>
        <p:spPr>
          <a:xfrm>
            <a:off x="7258100" y="1437175"/>
            <a:ext cx="496855" cy="495299"/>
          </a:xfrm>
          <a:prstGeom prst="rect">
            <a:avLst/>
          </a:prstGeom>
          <a:noFill/>
          <a:ln>
            <a:noFill/>
          </a:ln>
        </p:spPr>
      </p:pic>
      <p:pic>
        <p:nvPicPr>
          <p:cNvPr id="87" name="Google Shape;87;p15"/>
          <p:cNvPicPr preferRelativeResize="0"/>
          <p:nvPr/>
        </p:nvPicPr>
        <p:blipFill>
          <a:blip r:embed="rId10">
            <a:alphaModFix/>
          </a:blip>
          <a:stretch>
            <a:fillRect/>
          </a:stretch>
        </p:blipFill>
        <p:spPr>
          <a:xfrm>
            <a:off x="7206012" y="3562350"/>
            <a:ext cx="601025" cy="619051"/>
          </a:xfrm>
          <a:prstGeom prst="rect">
            <a:avLst/>
          </a:prstGeom>
          <a:noFill/>
          <a:ln>
            <a:noFill/>
          </a:ln>
        </p:spPr>
      </p:pic>
      <p:pic>
        <p:nvPicPr>
          <p:cNvPr id="88" name="Google Shape;88;p15"/>
          <p:cNvPicPr preferRelativeResize="0"/>
          <p:nvPr/>
        </p:nvPicPr>
        <p:blipFill>
          <a:blip r:embed="rId11">
            <a:alphaModFix/>
          </a:blip>
          <a:stretch>
            <a:fillRect/>
          </a:stretch>
        </p:blipFill>
        <p:spPr>
          <a:xfrm>
            <a:off x="1542919" y="1299025"/>
            <a:ext cx="766970" cy="771600"/>
          </a:xfrm>
          <a:prstGeom prst="rect">
            <a:avLst/>
          </a:prstGeom>
          <a:noFill/>
          <a:ln>
            <a:noFill/>
          </a:ln>
        </p:spPr>
      </p:pic>
      <p:pic>
        <p:nvPicPr>
          <p:cNvPr id="89" name="Google Shape;89;p15"/>
          <p:cNvPicPr preferRelativeResize="0"/>
          <p:nvPr/>
        </p:nvPicPr>
        <p:blipFill>
          <a:blip r:embed="rId12">
            <a:alphaModFix/>
          </a:blip>
          <a:stretch>
            <a:fillRect/>
          </a:stretch>
        </p:blipFill>
        <p:spPr>
          <a:xfrm>
            <a:off x="1741600" y="3660200"/>
            <a:ext cx="699525" cy="699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6"/>
          <p:cNvSpPr txBox="1"/>
          <p:nvPr/>
        </p:nvSpPr>
        <p:spPr>
          <a:xfrm>
            <a:off x="1067275" y="1242925"/>
            <a:ext cx="6816000" cy="210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0">
                <a:latin typeface="Open Sans"/>
                <a:ea typeface="Open Sans"/>
                <a:cs typeface="Open Sans"/>
                <a:sym typeface="Open Sans"/>
              </a:rPr>
              <a:t>Personas</a:t>
            </a:r>
            <a:endParaRPr sz="6000">
              <a:latin typeface="Open Sans"/>
              <a:ea typeface="Open Sans"/>
              <a:cs typeface="Open Sans"/>
              <a:sym typeface="Open Sans"/>
            </a:endParaRPr>
          </a:p>
        </p:txBody>
      </p:sp>
      <p:grpSp>
        <p:nvGrpSpPr>
          <p:cNvPr id="95" name="Google Shape;95;p16"/>
          <p:cNvGrpSpPr/>
          <p:nvPr/>
        </p:nvGrpSpPr>
        <p:grpSpPr>
          <a:xfrm>
            <a:off x="4903709" y="590435"/>
            <a:ext cx="3738293" cy="3869986"/>
            <a:chOff x="5464801" y="-469991"/>
            <a:chExt cx="3100259" cy="3725080"/>
          </a:xfrm>
        </p:grpSpPr>
        <p:pic>
          <p:nvPicPr>
            <p:cNvPr id="96" name="Google Shape;96;p16"/>
            <p:cNvPicPr preferRelativeResize="0"/>
            <p:nvPr/>
          </p:nvPicPr>
          <p:blipFill rotWithShape="1">
            <a:blip r:embed="rId3">
              <a:alphaModFix/>
            </a:blip>
            <a:srcRect b="0" l="49233" r="0" t="0"/>
            <a:stretch/>
          </p:blipFill>
          <p:spPr>
            <a:xfrm>
              <a:off x="5464801" y="-469991"/>
              <a:ext cx="3100259" cy="3725080"/>
            </a:xfrm>
            <a:prstGeom prst="rect">
              <a:avLst/>
            </a:prstGeom>
            <a:noFill/>
            <a:ln>
              <a:noFill/>
            </a:ln>
          </p:spPr>
        </p:pic>
        <p:sp>
          <p:nvSpPr>
            <p:cNvPr id="97" name="Google Shape;97;p16"/>
            <p:cNvSpPr txBox="1"/>
            <p:nvPr/>
          </p:nvSpPr>
          <p:spPr>
            <a:xfrm>
              <a:off x="5570356" y="-356046"/>
              <a:ext cx="2883900" cy="534900"/>
            </a:xfrm>
            <a:prstGeom prst="rect">
              <a:avLst/>
            </a:prstGeom>
            <a:solidFill>
              <a:srgbClr val="FFFFFF"/>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FC5E5E"/>
                  </a:solidFill>
                </a:rPr>
                <a:t>User/Contributor profile</a:t>
              </a:r>
              <a:endParaRPr b="1" sz="1800">
                <a:solidFill>
                  <a:srgbClr val="FC5E5E"/>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7"/>
          <p:cNvSpPr txBox="1"/>
          <p:nvPr/>
        </p:nvSpPr>
        <p:spPr>
          <a:xfrm>
            <a:off x="391884" y="253375"/>
            <a:ext cx="8462400" cy="45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Personas: 								José (Contributor)</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José is an advanced </a:t>
            </a:r>
            <a:r>
              <a:rPr lang="en" sz="1800"/>
              <a:t>electrical</a:t>
            </a:r>
            <a:r>
              <a:rPr lang="en" sz="1800"/>
              <a:t> </a:t>
            </a:r>
            <a:r>
              <a:rPr lang="en" sz="1800"/>
              <a:t>engineering student. He want to specialize in environmental sensors. He has no yet begin his graduation thesis </a:t>
            </a:r>
            <a:r>
              <a:rPr lang="en" sz="1800"/>
              <a:t>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u="sng"/>
              <a:t>Jobs:</a:t>
            </a:r>
            <a:r>
              <a:rPr lang="en" sz="1800"/>
              <a:t> Graduate from college. He wants to make an environmental sensor </a:t>
            </a:r>
            <a:r>
              <a:rPr lang="en" sz="1800"/>
              <a:t>that can also be a part of his graduation thesis. He needs to get his sensors calibrated by biologists.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u="sng"/>
              <a:t>Pains: </a:t>
            </a:r>
            <a:r>
              <a:rPr lang="en" sz="1800"/>
              <a:t>He doesn’t know how to connect with people from other disciplines. He can’t validate the measurements of his sensors himself.</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u="sng"/>
              <a:t>Gains:</a:t>
            </a:r>
            <a:r>
              <a:rPr lang="en" sz="1800"/>
              <a:t> He would like to find an applicability for his sensors. He would like to get experience in working in interdisciplinary work. He would like to learn the use of repositories and open projects documentation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pic>
        <p:nvPicPr>
          <p:cNvPr id="107" name="Google Shape;107;p18"/>
          <p:cNvPicPr preferRelativeResize="0"/>
          <p:nvPr/>
        </p:nvPicPr>
        <p:blipFill>
          <a:blip r:embed="rId3">
            <a:alphaModFix/>
          </a:blip>
          <a:stretch>
            <a:fillRect/>
          </a:stretch>
        </p:blipFill>
        <p:spPr>
          <a:xfrm>
            <a:off x="-48275" y="0"/>
            <a:ext cx="9277350" cy="5218500"/>
          </a:xfrm>
          <a:prstGeom prst="rect">
            <a:avLst/>
          </a:prstGeom>
          <a:noFill/>
          <a:ln>
            <a:noFill/>
          </a:ln>
        </p:spPr>
      </p:pic>
      <p:sp>
        <p:nvSpPr>
          <p:cNvPr id="108" name="Google Shape;108;p18"/>
          <p:cNvSpPr txBox="1"/>
          <p:nvPr>
            <p:ph type="title"/>
          </p:nvPr>
        </p:nvSpPr>
        <p:spPr>
          <a:xfrm>
            <a:off x="311700" y="2150850"/>
            <a:ext cx="8520600" cy="841800"/>
          </a:xfrm>
          <a:prstGeom prst="rect">
            <a:avLst/>
          </a:prstGeom>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i="1" lang="en"/>
              <a:t>Pathways</a:t>
            </a:r>
            <a:endParaRPr b="1" i="1"/>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19"/>
          <p:cNvSpPr txBox="1"/>
          <p:nvPr>
            <p:ph type="title"/>
          </p:nvPr>
        </p:nvSpPr>
        <p:spPr>
          <a:xfrm>
            <a:off x="250675" y="1830475"/>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Slides for </a:t>
            </a:r>
            <a:r>
              <a:rPr lang="en"/>
              <a:t>presenting</a:t>
            </a:r>
            <a:r>
              <a:rPr lang="en"/>
              <a:t> to contributors</a:t>
            </a:r>
            <a:endParaRPr/>
          </a:p>
        </p:txBody>
      </p:sp>
      <p:pic>
        <p:nvPicPr>
          <p:cNvPr id="114" name="Google Shape;114;p19"/>
          <p:cNvPicPr preferRelativeResize="0"/>
          <p:nvPr/>
        </p:nvPicPr>
        <p:blipFill rotWithShape="1">
          <a:blip r:embed="rId3">
            <a:alphaModFix/>
          </a:blip>
          <a:srcRect b="9684" l="24768" r="10964" t="26515"/>
          <a:stretch/>
        </p:blipFill>
        <p:spPr>
          <a:xfrm>
            <a:off x="4706475" y="1369638"/>
            <a:ext cx="4305773" cy="24042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18" name="Shape 118"/>
        <p:cNvGrpSpPr/>
        <p:nvPr/>
      </p:nvGrpSpPr>
      <p:grpSpPr>
        <a:xfrm>
          <a:off x="0" y="0"/>
          <a:ext cx="0" cy="0"/>
          <a:chOff x="0" y="0"/>
          <a:chExt cx="0" cy="0"/>
        </a:xfrm>
      </p:grpSpPr>
      <p:sp>
        <p:nvSpPr>
          <p:cNvPr id="119" name="Google Shape;119;p20"/>
          <p:cNvSpPr txBox="1"/>
          <p:nvPr/>
        </p:nvSpPr>
        <p:spPr>
          <a:xfrm>
            <a:off x="2232225" y="739575"/>
            <a:ext cx="1389600" cy="118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4A86E8"/>
              </a:solidFill>
              <a:latin typeface="Open Sans"/>
              <a:ea typeface="Open Sans"/>
              <a:cs typeface="Open Sans"/>
              <a:sym typeface="Open Sans"/>
            </a:endParaRPr>
          </a:p>
        </p:txBody>
      </p:sp>
      <p:sp>
        <p:nvSpPr>
          <p:cNvPr id="120" name="Google Shape;120;p20"/>
          <p:cNvSpPr txBox="1"/>
          <p:nvPr/>
        </p:nvSpPr>
        <p:spPr>
          <a:xfrm>
            <a:off x="2232225" y="2196350"/>
            <a:ext cx="1434300" cy="109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4A86E8"/>
                </a:solidFill>
                <a:latin typeface="Open Sans"/>
                <a:ea typeface="Open Sans"/>
                <a:cs typeface="Open Sans"/>
                <a:sym typeface="Open Sans"/>
              </a:rPr>
              <a:t>* # </a:t>
            </a:r>
            <a:r>
              <a:rPr lang="en" sz="900">
                <a:solidFill>
                  <a:srgbClr val="4A86E8"/>
                </a:solidFill>
                <a:latin typeface="Open Sans"/>
                <a:ea typeface="Open Sans"/>
                <a:cs typeface="Open Sans"/>
                <a:sym typeface="Open Sans"/>
              </a:rPr>
              <a:t>scientific institutions </a:t>
            </a:r>
            <a:r>
              <a:rPr lang="en" sz="900">
                <a:solidFill>
                  <a:srgbClr val="4A86E8"/>
                </a:solidFill>
                <a:latin typeface="Open Sans"/>
                <a:ea typeface="Open Sans"/>
                <a:cs typeface="Open Sans"/>
                <a:sym typeface="Open Sans"/>
              </a:rPr>
              <a:t>interested</a:t>
            </a:r>
            <a:endParaRPr sz="900">
              <a:solidFill>
                <a:srgbClr val="4A86E8"/>
              </a:solidFill>
              <a:latin typeface="Open Sans"/>
              <a:ea typeface="Open Sans"/>
              <a:cs typeface="Open Sans"/>
              <a:sym typeface="Open Sans"/>
            </a:endParaRPr>
          </a:p>
          <a:p>
            <a:pPr indent="0" lvl="0" marL="0" rtl="0" algn="l">
              <a:spcBef>
                <a:spcPts val="0"/>
              </a:spcBef>
              <a:spcAft>
                <a:spcPts val="0"/>
              </a:spcAft>
              <a:buNone/>
            </a:pPr>
            <a:r>
              <a:rPr lang="en" sz="900">
                <a:solidFill>
                  <a:srgbClr val="4A86E8"/>
                </a:solidFill>
                <a:latin typeface="Open Sans"/>
                <a:ea typeface="Open Sans"/>
                <a:cs typeface="Open Sans"/>
                <a:sym typeface="Open Sans"/>
              </a:rPr>
              <a:t>*#Scientists </a:t>
            </a:r>
            <a:r>
              <a:rPr lang="en" sz="900">
                <a:solidFill>
                  <a:srgbClr val="4A86E8"/>
                </a:solidFill>
                <a:latin typeface="Open Sans"/>
                <a:ea typeface="Open Sans"/>
                <a:cs typeface="Open Sans"/>
                <a:sym typeface="Open Sans"/>
              </a:rPr>
              <a:t>interested</a:t>
            </a:r>
            <a:endParaRPr sz="900">
              <a:solidFill>
                <a:srgbClr val="4A86E8"/>
              </a:solidFill>
              <a:latin typeface="Open Sans"/>
              <a:ea typeface="Open Sans"/>
              <a:cs typeface="Open Sans"/>
              <a:sym typeface="Open Sans"/>
            </a:endParaRPr>
          </a:p>
          <a:p>
            <a:pPr indent="0" lvl="0" marL="0" rtl="0" algn="l">
              <a:spcBef>
                <a:spcPts val="0"/>
              </a:spcBef>
              <a:spcAft>
                <a:spcPts val="0"/>
              </a:spcAft>
              <a:buNone/>
            </a:pPr>
            <a:r>
              <a:rPr lang="en" sz="900">
                <a:solidFill>
                  <a:srgbClr val="4A86E8"/>
                </a:solidFill>
                <a:latin typeface="Open Sans"/>
                <a:ea typeface="Open Sans"/>
                <a:cs typeface="Open Sans"/>
                <a:sym typeface="Open Sans"/>
              </a:rPr>
              <a:t>*#High schools </a:t>
            </a:r>
            <a:r>
              <a:rPr lang="en" sz="900">
                <a:solidFill>
                  <a:srgbClr val="4A86E8"/>
                </a:solidFill>
                <a:latin typeface="Open Sans"/>
                <a:ea typeface="Open Sans"/>
                <a:cs typeface="Open Sans"/>
                <a:sym typeface="Open Sans"/>
              </a:rPr>
              <a:t>interested</a:t>
            </a:r>
            <a:endParaRPr sz="900">
              <a:solidFill>
                <a:srgbClr val="4A86E8"/>
              </a:solidFill>
              <a:latin typeface="Open Sans"/>
              <a:ea typeface="Open Sans"/>
              <a:cs typeface="Open Sans"/>
              <a:sym typeface="Open Sans"/>
            </a:endParaRPr>
          </a:p>
          <a:p>
            <a:pPr indent="0" lvl="0" marL="0" rtl="0" algn="l">
              <a:spcBef>
                <a:spcPts val="0"/>
              </a:spcBef>
              <a:spcAft>
                <a:spcPts val="0"/>
              </a:spcAft>
              <a:buNone/>
            </a:pPr>
            <a:r>
              <a:rPr lang="en" sz="900">
                <a:solidFill>
                  <a:srgbClr val="4A86E8"/>
                </a:solidFill>
                <a:latin typeface="Open Sans"/>
                <a:ea typeface="Open Sans"/>
                <a:cs typeface="Open Sans"/>
                <a:sym typeface="Open Sans"/>
              </a:rPr>
              <a:t>*Open </a:t>
            </a:r>
            <a:r>
              <a:rPr lang="en" sz="900">
                <a:solidFill>
                  <a:srgbClr val="4A86E8"/>
                </a:solidFill>
                <a:latin typeface="Open Sans"/>
                <a:ea typeface="Open Sans"/>
                <a:cs typeface="Open Sans"/>
                <a:sym typeface="Open Sans"/>
              </a:rPr>
              <a:t>database</a:t>
            </a:r>
            <a:r>
              <a:rPr lang="en" sz="900">
                <a:solidFill>
                  <a:srgbClr val="4A86E8"/>
                </a:solidFill>
                <a:latin typeface="Open Sans"/>
                <a:ea typeface="Open Sans"/>
                <a:cs typeface="Open Sans"/>
                <a:sym typeface="Open Sans"/>
              </a:rPr>
              <a:t> traffic</a:t>
            </a:r>
            <a:endParaRPr sz="900">
              <a:solidFill>
                <a:srgbClr val="4A86E8"/>
              </a:solidFill>
              <a:latin typeface="Open Sans"/>
              <a:ea typeface="Open Sans"/>
              <a:cs typeface="Open Sans"/>
              <a:sym typeface="Open Sans"/>
            </a:endParaRPr>
          </a:p>
        </p:txBody>
      </p:sp>
      <p:sp>
        <p:nvSpPr>
          <p:cNvPr id="121" name="Google Shape;121;p20"/>
          <p:cNvSpPr txBox="1"/>
          <p:nvPr/>
        </p:nvSpPr>
        <p:spPr>
          <a:xfrm>
            <a:off x="797875" y="3563475"/>
            <a:ext cx="2823900" cy="118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4A86E8"/>
                </a:solidFill>
                <a:latin typeface="Open Sans"/>
                <a:ea typeface="Open Sans"/>
                <a:cs typeface="Open Sans"/>
                <a:sym typeface="Open Sans"/>
              </a:rPr>
              <a:t>*Money</a:t>
            </a:r>
            <a:endParaRPr sz="1200">
              <a:solidFill>
                <a:srgbClr val="4A86E8"/>
              </a:solidFill>
              <a:latin typeface="Open Sans"/>
              <a:ea typeface="Open Sans"/>
              <a:cs typeface="Open Sans"/>
              <a:sym typeface="Open Sans"/>
            </a:endParaRPr>
          </a:p>
          <a:p>
            <a:pPr indent="0" lvl="0" marL="0" rtl="0" algn="l">
              <a:spcBef>
                <a:spcPts val="0"/>
              </a:spcBef>
              <a:spcAft>
                <a:spcPts val="0"/>
              </a:spcAft>
              <a:buNone/>
            </a:pPr>
            <a:r>
              <a:rPr lang="en" sz="1200">
                <a:solidFill>
                  <a:srgbClr val="4A86E8"/>
                </a:solidFill>
                <a:latin typeface="Open Sans"/>
                <a:ea typeface="Open Sans"/>
                <a:cs typeface="Open Sans"/>
                <a:sym typeface="Open Sans"/>
              </a:rPr>
              <a:t>*microcontrolers</a:t>
            </a:r>
            <a:endParaRPr sz="1200">
              <a:solidFill>
                <a:srgbClr val="4A86E8"/>
              </a:solidFill>
              <a:latin typeface="Open Sans"/>
              <a:ea typeface="Open Sans"/>
              <a:cs typeface="Open Sans"/>
              <a:sym typeface="Open Sans"/>
            </a:endParaRPr>
          </a:p>
          <a:p>
            <a:pPr indent="0" lvl="0" marL="0" rtl="0" algn="l">
              <a:spcBef>
                <a:spcPts val="0"/>
              </a:spcBef>
              <a:spcAft>
                <a:spcPts val="0"/>
              </a:spcAft>
              <a:buNone/>
            </a:pPr>
            <a:r>
              <a:rPr lang="en" sz="1200">
                <a:solidFill>
                  <a:srgbClr val="4A86E8"/>
                </a:solidFill>
                <a:latin typeface="Open Sans"/>
                <a:ea typeface="Open Sans"/>
                <a:cs typeface="Open Sans"/>
                <a:sym typeface="Open Sans"/>
              </a:rPr>
              <a:t>*sensors</a:t>
            </a:r>
            <a:endParaRPr sz="1200">
              <a:solidFill>
                <a:srgbClr val="4A86E8"/>
              </a:solidFill>
              <a:latin typeface="Open Sans"/>
              <a:ea typeface="Open Sans"/>
              <a:cs typeface="Open Sans"/>
              <a:sym typeface="Open Sans"/>
            </a:endParaRPr>
          </a:p>
          <a:p>
            <a:pPr indent="0" lvl="0" marL="0" rtl="0" algn="l">
              <a:spcBef>
                <a:spcPts val="0"/>
              </a:spcBef>
              <a:spcAft>
                <a:spcPts val="0"/>
              </a:spcAft>
              <a:buNone/>
            </a:pPr>
            <a:r>
              <a:rPr lang="en" sz="1200">
                <a:solidFill>
                  <a:srgbClr val="4A86E8"/>
                </a:solidFill>
                <a:latin typeface="Open Sans"/>
                <a:ea typeface="Open Sans"/>
                <a:cs typeface="Open Sans"/>
                <a:sym typeface="Open Sans"/>
              </a:rPr>
              <a:t>*trained people</a:t>
            </a:r>
            <a:endParaRPr sz="1200">
              <a:solidFill>
                <a:srgbClr val="4A86E8"/>
              </a:solidFill>
              <a:latin typeface="Open Sans"/>
              <a:ea typeface="Open Sans"/>
              <a:cs typeface="Open Sans"/>
              <a:sym typeface="Open Sans"/>
            </a:endParaRPr>
          </a:p>
          <a:p>
            <a:pPr indent="0" lvl="0" marL="0" rtl="0" algn="l">
              <a:spcBef>
                <a:spcPts val="0"/>
              </a:spcBef>
              <a:spcAft>
                <a:spcPts val="0"/>
              </a:spcAft>
              <a:buNone/>
            </a:pPr>
            <a:r>
              <a:rPr lang="en" sz="1200">
                <a:solidFill>
                  <a:srgbClr val="4A86E8"/>
                </a:solidFill>
                <a:latin typeface="Open Sans"/>
                <a:ea typeface="Open Sans"/>
                <a:cs typeface="Open Sans"/>
                <a:sym typeface="Open Sans"/>
              </a:rPr>
              <a:t>*Grants</a:t>
            </a:r>
            <a:endParaRPr sz="1200">
              <a:solidFill>
                <a:srgbClr val="4A86E8"/>
              </a:solidFill>
              <a:latin typeface="Open Sans"/>
              <a:ea typeface="Open Sans"/>
              <a:cs typeface="Open Sans"/>
              <a:sym typeface="Open Sans"/>
            </a:endParaRPr>
          </a:p>
          <a:p>
            <a:pPr indent="0" lvl="0" marL="0" rtl="0" algn="l">
              <a:spcBef>
                <a:spcPts val="0"/>
              </a:spcBef>
              <a:spcAft>
                <a:spcPts val="0"/>
              </a:spcAft>
              <a:buNone/>
            </a:pPr>
            <a:r>
              <a:t/>
            </a:r>
            <a:endParaRPr sz="1200">
              <a:solidFill>
                <a:srgbClr val="4A86E8"/>
              </a:solidFill>
              <a:latin typeface="Open Sans"/>
              <a:ea typeface="Open Sans"/>
              <a:cs typeface="Open Sans"/>
              <a:sym typeface="Open Sans"/>
            </a:endParaRPr>
          </a:p>
        </p:txBody>
      </p:sp>
      <p:sp>
        <p:nvSpPr>
          <p:cNvPr id="122" name="Google Shape;122;p20"/>
          <p:cNvSpPr txBox="1"/>
          <p:nvPr/>
        </p:nvSpPr>
        <p:spPr>
          <a:xfrm>
            <a:off x="3677775" y="652175"/>
            <a:ext cx="4056600" cy="118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A86E8"/>
                </a:solidFill>
                <a:latin typeface="Open Sans"/>
                <a:ea typeface="Open Sans"/>
                <a:cs typeface="Open Sans"/>
                <a:sym typeface="Open Sans"/>
              </a:rPr>
              <a:t>We offer </a:t>
            </a:r>
            <a:r>
              <a:rPr lang="en" sz="1000">
                <a:solidFill>
                  <a:srgbClr val="4A86E8"/>
                </a:solidFill>
                <a:latin typeface="Open Sans"/>
                <a:ea typeface="Open Sans"/>
                <a:cs typeface="Open Sans"/>
                <a:sym typeface="Open Sans"/>
              </a:rPr>
              <a:t>accurate, reliable, continuous and open</a:t>
            </a:r>
            <a:r>
              <a:rPr lang="en" sz="1000">
                <a:solidFill>
                  <a:srgbClr val="4A86E8"/>
                </a:solidFill>
                <a:latin typeface="Open Sans"/>
                <a:ea typeface="Open Sans"/>
                <a:cs typeface="Open Sans"/>
                <a:sym typeface="Open Sans"/>
              </a:rPr>
              <a:t> information about the environmental state of freshwater resources.</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1. </a:t>
            </a:r>
            <a:r>
              <a:rPr lang="en" sz="1000">
                <a:solidFill>
                  <a:srgbClr val="4A86E8"/>
                </a:solidFill>
                <a:latin typeface="Open Sans"/>
                <a:ea typeface="Open Sans"/>
                <a:cs typeface="Open Sans"/>
                <a:sym typeface="Open Sans"/>
              </a:rPr>
              <a:t>It will solve the lack of attention and credibility of environmental problems.</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2. People will have more data to claim about their rights. </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3. </a:t>
            </a:r>
            <a:r>
              <a:rPr lang="en" sz="1000">
                <a:solidFill>
                  <a:srgbClr val="4A86E8"/>
                </a:solidFill>
                <a:latin typeface="Open Sans"/>
                <a:ea typeface="Open Sans"/>
                <a:cs typeface="Open Sans"/>
                <a:sym typeface="Open Sans"/>
              </a:rPr>
              <a:t>Scientists will have</a:t>
            </a:r>
            <a:r>
              <a:rPr lang="en" sz="1000">
                <a:solidFill>
                  <a:srgbClr val="4A86E8"/>
                </a:solidFill>
                <a:latin typeface="Open Sans"/>
                <a:ea typeface="Open Sans"/>
                <a:cs typeface="Open Sans"/>
                <a:sym typeface="Open Sans"/>
              </a:rPr>
              <a:t> more data to make papers. </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4. Goverment will have more data to demostrate their </a:t>
            </a:r>
            <a:r>
              <a:rPr lang="en" sz="1000">
                <a:solidFill>
                  <a:srgbClr val="4A86E8"/>
                </a:solidFill>
                <a:latin typeface="Open Sans"/>
                <a:ea typeface="Open Sans"/>
                <a:cs typeface="Open Sans"/>
                <a:sym typeface="Open Sans"/>
              </a:rPr>
              <a:t>remediation policies</a:t>
            </a:r>
            <a:r>
              <a:rPr lang="en" sz="1000">
                <a:solidFill>
                  <a:srgbClr val="4A86E8"/>
                </a:solidFill>
                <a:latin typeface="Open Sans"/>
                <a:ea typeface="Open Sans"/>
                <a:cs typeface="Open Sans"/>
                <a:sym typeface="Open Sans"/>
              </a:rPr>
              <a:t> </a:t>
            </a:r>
            <a:endParaRPr sz="1000">
              <a:solidFill>
                <a:srgbClr val="4A86E8"/>
              </a:solidFill>
              <a:latin typeface="Open Sans"/>
              <a:ea typeface="Open Sans"/>
              <a:cs typeface="Open Sans"/>
              <a:sym typeface="Open Sans"/>
            </a:endParaRPr>
          </a:p>
        </p:txBody>
      </p:sp>
      <p:sp>
        <p:nvSpPr>
          <p:cNvPr id="123" name="Google Shape;123;p20"/>
          <p:cNvSpPr txBox="1"/>
          <p:nvPr/>
        </p:nvSpPr>
        <p:spPr>
          <a:xfrm>
            <a:off x="3677775" y="2285912"/>
            <a:ext cx="2476500" cy="8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A86E8"/>
                </a:solidFill>
                <a:latin typeface="Open Sans"/>
                <a:ea typeface="Open Sans"/>
                <a:cs typeface="Open Sans"/>
                <a:sym typeface="Open Sans"/>
              </a:rPr>
              <a:t>*Environmental Scientists</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*High schools</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*Scientific Institutions.</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*Citizens</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*Environmental activists</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*Goverments</a:t>
            </a:r>
            <a:endParaRPr sz="1000">
              <a:solidFill>
                <a:srgbClr val="4A86E8"/>
              </a:solidFill>
              <a:latin typeface="Open Sans"/>
              <a:ea typeface="Open Sans"/>
              <a:cs typeface="Open Sans"/>
              <a:sym typeface="Open Sans"/>
            </a:endParaRPr>
          </a:p>
        </p:txBody>
      </p:sp>
      <p:sp>
        <p:nvSpPr>
          <p:cNvPr id="124" name="Google Shape;124;p20"/>
          <p:cNvSpPr txBox="1"/>
          <p:nvPr/>
        </p:nvSpPr>
        <p:spPr>
          <a:xfrm>
            <a:off x="6143075" y="2241175"/>
            <a:ext cx="1591200" cy="109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4A86E8"/>
                </a:solidFill>
                <a:latin typeface="Open Sans"/>
                <a:ea typeface="Open Sans"/>
                <a:cs typeface="Open Sans"/>
                <a:sym typeface="Open Sans"/>
              </a:rPr>
              <a:t>*Tutorials</a:t>
            </a:r>
            <a:endParaRPr sz="1100">
              <a:solidFill>
                <a:srgbClr val="4A86E8"/>
              </a:solidFill>
              <a:latin typeface="Open Sans"/>
              <a:ea typeface="Open Sans"/>
              <a:cs typeface="Open Sans"/>
              <a:sym typeface="Open Sans"/>
            </a:endParaRPr>
          </a:p>
          <a:p>
            <a:pPr indent="0" lvl="0" marL="0" rtl="0" algn="l">
              <a:spcBef>
                <a:spcPts val="0"/>
              </a:spcBef>
              <a:spcAft>
                <a:spcPts val="0"/>
              </a:spcAft>
              <a:buNone/>
            </a:pPr>
            <a:r>
              <a:rPr lang="en" sz="1100">
                <a:solidFill>
                  <a:srgbClr val="4A86E8"/>
                </a:solidFill>
                <a:latin typeface="Open Sans"/>
                <a:ea typeface="Open Sans"/>
                <a:cs typeface="Open Sans"/>
                <a:sym typeface="Open Sans"/>
              </a:rPr>
              <a:t>*Web site</a:t>
            </a:r>
            <a:endParaRPr sz="1100">
              <a:solidFill>
                <a:srgbClr val="4A86E8"/>
              </a:solidFill>
              <a:latin typeface="Open Sans"/>
              <a:ea typeface="Open Sans"/>
              <a:cs typeface="Open Sans"/>
              <a:sym typeface="Open Sans"/>
            </a:endParaRPr>
          </a:p>
          <a:p>
            <a:pPr indent="0" lvl="0" marL="0" rtl="0" algn="l">
              <a:spcBef>
                <a:spcPts val="0"/>
              </a:spcBef>
              <a:spcAft>
                <a:spcPts val="0"/>
              </a:spcAft>
              <a:buNone/>
            </a:pPr>
            <a:r>
              <a:rPr lang="en" sz="1100">
                <a:solidFill>
                  <a:srgbClr val="4A86E8"/>
                </a:solidFill>
                <a:latin typeface="Open Sans"/>
                <a:ea typeface="Open Sans"/>
                <a:cs typeface="Open Sans"/>
                <a:sym typeface="Open Sans"/>
              </a:rPr>
              <a:t>*Social networks</a:t>
            </a:r>
            <a:endParaRPr sz="1100">
              <a:solidFill>
                <a:srgbClr val="4A86E8"/>
              </a:solidFill>
              <a:latin typeface="Open Sans"/>
              <a:ea typeface="Open Sans"/>
              <a:cs typeface="Open Sans"/>
              <a:sym typeface="Open Sans"/>
            </a:endParaRPr>
          </a:p>
        </p:txBody>
      </p:sp>
      <p:sp>
        <p:nvSpPr>
          <p:cNvPr id="125" name="Google Shape;125;p20"/>
          <p:cNvSpPr txBox="1"/>
          <p:nvPr/>
        </p:nvSpPr>
        <p:spPr>
          <a:xfrm>
            <a:off x="3677775" y="3765175"/>
            <a:ext cx="2476500" cy="98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A86E8"/>
                </a:solidFill>
                <a:latin typeface="Open Sans"/>
                <a:ea typeface="Open Sans"/>
                <a:cs typeface="Open Sans"/>
                <a:sym typeface="Open Sans"/>
              </a:rPr>
              <a:t>*Hobbists </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*Environmental activists</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*Educators</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*Scientist</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*Engineers.</a:t>
            </a:r>
            <a:endParaRPr sz="1000">
              <a:solidFill>
                <a:srgbClr val="4A86E8"/>
              </a:solidFill>
              <a:latin typeface="Open Sans"/>
              <a:ea typeface="Open Sans"/>
              <a:cs typeface="Open Sans"/>
              <a:sym typeface="Open Sans"/>
            </a:endParaRPr>
          </a:p>
          <a:p>
            <a:pPr indent="0" lvl="0" marL="0" rtl="0" algn="l">
              <a:spcBef>
                <a:spcPts val="0"/>
              </a:spcBef>
              <a:spcAft>
                <a:spcPts val="0"/>
              </a:spcAft>
              <a:buNone/>
            </a:pPr>
            <a:r>
              <a:rPr lang="en" sz="1000">
                <a:solidFill>
                  <a:srgbClr val="4A86E8"/>
                </a:solidFill>
                <a:latin typeface="Open Sans"/>
                <a:ea typeface="Open Sans"/>
                <a:cs typeface="Open Sans"/>
                <a:sym typeface="Open Sans"/>
              </a:rPr>
              <a:t>*Teachers</a:t>
            </a:r>
            <a:endParaRPr sz="1000">
              <a:solidFill>
                <a:srgbClr val="4A86E8"/>
              </a:solidFill>
              <a:latin typeface="Open Sans"/>
              <a:ea typeface="Open Sans"/>
              <a:cs typeface="Open Sans"/>
              <a:sym typeface="Open Sans"/>
            </a:endParaRPr>
          </a:p>
        </p:txBody>
      </p:sp>
      <p:sp>
        <p:nvSpPr>
          <p:cNvPr id="126" name="Google Shape;126;p20"/>
          <p:cNvSpPr txBox="1"/>
          <p:nvPr/>
        </p:nvSpPr>
        <p:spPr>
          <a:xfrm>
            <a:off x="6120650" y="3798775"/>
            <a:ext cx="1613700" cy="8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4A86E8"/>
                </a:solidFill>
                <a:latin typeface="Open Sans"/>
                <a:ea typeface="Open Sans"/>
                <a:cs typeface="Open Sans"/>
                <a:sym typeface="Open Sans"/>
              </a:rPr>
              <a:t>*Slides</a:t>
            </a:r>
            <a:endParaRPr sz="1200">
              <a:solidFill>
                <a:srgbClr val="4A86E8"/>
              </a:solidFill>
              <a:latin typeface="Open Sans"/>
              <a:ea typeface="Open Sans"/>
              <a:cs typeface="Open Sans"/>
              <a:sym typeface="Open Sans"/>
            </a:endParaRPr>
          </a:p>
          <a:p>
            <a:pPr indent="0" lvl="0" marL="0" rtl="0" algn="l">
              <a:spcBef>
                <a:spcPts val="0"/>
              </a:spcBef>
              <a:spcAft>
                <a:spcPts val="0"/>
              </a:spcAft>
              <a:buNone/>
            </a:pPr>
            <a:r>
              <a:rPr lang="en" sz="1200">
                <a:solidFill>
                  <a:srgbClr val="4A86E8"/>
                </a:solidFill>
                <a:latin typeface="Open Sans"/>
                <a:ea typeface="Open Sans"/>
                <a:cs typeface="Open Sans"/>
                <a:sym typeface="Open Sans"/>
              </a:rPr>
              <a:t>*Surveys</a:t>
            </a:r>
            <a:endParaRPr sz="1200">
              <a:solidFill>
                <a:srgbClr val="4A86E8"/>
              </a:solidFill>
              <a:latin typeface="Open Sans"/>
              <a:ea typeface="Open Sans"/>
              <a:cs typeface="Open Sans"/>
              <a:sym typeface="Open Sans"/>
            </a:endParaRPr>
          </a:p>
          <a:p>
            <a:pPr indent="0" lvl="0" marL="0" rtl="0" algn="l">
              <a:spcBef>
                <a:spcPts val="0"/>
              </a:spcBef>
              <a:spcAft>
                <a:spcPts val="0"/>
              </a:spcAft>
              <a:buNone/>
            </a:pPr>
            <a:r>
              <a:rPr lang="en" sz="1200">
                <a:solidFill>
                  <a:srgbClr val="4A86E8"/>
                </a:solidFill>
                <a:latin typeface="Open Sans"/>
                <a:ea typeface="Open Sans"/>
                <a:cs typeface="Open Sans"/>
                <a:sym typeface="Open Sans"/>
              </a:rPr>
              <a:t>*Internships</a:t>
            </a:r>
            <a:endParaRPr sz="1200">
              <a:solidFill>
                <a:srgbClr val="4A86E8"/>
              </a:solidFill>
              <a:latin typeface="Open Sans"/>
              <a:ea typeface="Open Sans"/>
              <a:cs typeface="Open Sans"/>
              <a:sym typeface="Open Sans"/>
            </a:endParaRPr>
          </a:p>
          <a:p>
            <a:pPr indent="0" lvl="0" marL="0" rtl="0" algn="l">
              <a:spcBef>
                <a:spcPts val="0"/>
              </a:spcBef>
              <a:spcAft>
                <a:spcPts val="0"/>
              </a:spcAft>
              <a:buNone/>
            </a:pPr>
            <a:r>
              <a:rPr lang="en" sz="1200">
                <a:solidFill>
                  <a:srgbClr val="4A86E8"/>
                </a:solidFill>
                <a:latin typeface="Open Sans"/>
                <a:ea typeface="Open Sans"/>
                <a:cs typeface="Open Sans"/>
                <a:sym typeface="Open Sans"/>
              </a:rPr>
              <a:t>*Scientific research</a:t>
            </a:r>
            <a:endParaRPr sz="1200">
              <a:solidFill>
                <a:srgbClr val="4A86E8"/>
              </a:solidFill>
              <a:latin typeface="Open Sans"/>
              <a:ea typeface="Open Sans"/>
              <a:cs typeface="Open Sans"/>
              <a:sym typeface="Open Sans"/>
            </a:endParaRPr>
          </a:p>
        </p:txBody>
      </p:sp>
      <p:sp>
        <p:nvSpPr>
          <p:cNvPr id="127" name="Google Shape;127;p20"/>
          <p:cNvSpPr txBox="1"/>
          <p:nvPr/>
        </p:nvSpPr>
        <p:spPr>
          <a:xfrm>
            <a:off x="4787175" y="67225"/>
            <a:ext cx="2947200" cy="26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latin typeface="Open Sans"/>
                <a:ea typeface="Open Sans"/>
                <a:cs typeface="Open Sans"/>
                <a:sym typeface="Open Sans"/>
              </a:rPr>
              <a:t>LoRa Data Loggers</a:t>
            </a:r>
            <a:endParaRPr>
              <a:solidFill>
                <a:srgbClr val="4A86E8"/>
              </a:solidFill>
              <a:latin typeface="Open Sans"/>
              <a:ea typeface="Open Sans"/>
              <a:cs typeface="Open Sans"/>
              <a:sym typeface="Open Sans"/>
            </a:endParaRPr>
          </a:p>
        </p:txBody>
      </p:sp>
      <p:sp>
        <p:nvSpPr>
          <p:cNvPr id="128" name="Google Shape;128;p20"/>
          <p:cNvSpPr txBox="1"/>
          <p:nvPr/>
        </p:nvSpPr>
        <p:spPr>
          <a:xfrm>
            <a:off x="7832925" y="3955675"/>
            <a:ext cx="1154100" cy="795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300"/>
              <a:t>See next slide for instructions!</a:t>
            </a:r>
            <a:endParaRPr sz="1300"/>
          </a:p>
        </p:txBody>
      </p:sp>
      <p:sp>
        <p:nvSpPr>
          <p:cNvPr id="129" name="Google Shape;129;p20"/>
          <p:cNvSpPr txBox="1"/>
          <p:nvPr/>
        </p:nvSpPr>
        <p:spPr>
          <a:xfrm>
            <a:off x="797875" y="838200"/>
            <a:ext cx="1434300" cy="24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4A86E8"/>
                </a:solidFill>
                <a:latin typeface="Open Sans"/>
                <a:ea typeface="Open Sans"/>
                <a:cs typeface="Open Sans"/>
                <a:sym typeface="Open Sans"/>
              </a:rPr>
              <a:t>*</a:t>
            </a:r>
            <a:r>
              <a:rPr lang="en" sz="900">
                <a:solidFill>
                  <a:srgbClr val="4A86E8"/>
                </a:solidFill>
                <a:latin typeface="Open Sans"/>
                <a:ea typeface="Open Sans"/>
                <a:cs typeface="Open Sans"/>
                <a:sym typeface="Open Sans"/>
              </a:rPr>
              <a:t>Suquía River environmental degradation</a:t>
            </a:r>
            <a:endParaRPr sz="900">
              <a:solidFill>
                <a:srgbClr val="4A86E8"/>
              </a:solidFill>
              <a:latin typeface="Open Sans"/>
              <a:ea typeface="Open Sans"/>
              <a:cs typeface="Open Sans"/>
              <a:sym typeface="Open Sans"/>
            </a:endParaRPr>
          </a:p>
          <a:p>
            <a:pPr indent="0" lvl="0" marL="0" rtl="0" algn="l">
              <a:spcBef>
                <a:spcPts val="0"/>
              </a:spcBef>
              <a:spcAft>
                <a:spcPts val="0"/>
              </a:spcAft>
              <a:buNone/>
            </a:pPr>
            <a:r>
              <a:t/>
            </a:r>
            <a:endParaRPr sz="900">
              <a:solidFill>
                <a:srgbClr val="4A86E8"/>
              </a:solidFill>
              <a:latin typeface="Open Sans"/>
              <a:ea typeface="Open Sans"/>
              <a:cs typeface="Open Sans"/>
              <a:sym typeface="Open Sans"/>
            </a:endParaRPr>
          </a:p>
          <a:p>
            <a:pPr indent="0" lvl="0" marL="0" rtl="0" algn="l">
              <a:spcBef>
                <a:spcPts val="0"/>
              </a:spcBef>
              <a:spcAft>
                <a:spcPts val="0"/>
              </a:spcAft>
              <a:buNone/>
            </a:pPr>
            <a:r>
              <a:rPr lang="en" sz="900">
                <a:solidFill>
                  <a:srgbClr val="4A86E8"/>
                </a:solidFill>
                <a:latin typeface="Open Sans"/>
                <a:ea typeface="Open Sans"/>
                <a:cs typeface="Open Sans"/>
                <a:sym typeface="Open Sans"/>
              </a:rPr>
              <a:t>*Produce a device for measurements of water quality, open, cheap, customisable, replicable, that can be able to send constant and wireless information.</a:t>
            </a:r>
            <a:endParaRPr sz="900">
              <a:solidFill>
                <a:srgbClr val="4A86E8"/>
              </a:solidFill>
              <a:latin typeface="Open Sans"/>
              <a:ea typeface="Open Sans"/>
              <a:cs typeface="Open Sans"/>
              <a:sym typeface="Open Sans"/>
            </a:endParaRPr>
          </a:p>
          <a:p>
            <a:pPr indent="0" lvl="0" marL="0" rtl="0" algn="l">
              <a:spcBef>
                <a:spcPts val="0"/>
              </a:spcBef>
              <a:spcAft>
                <a:spcPts val="0"/>
              </a:spcAft>
              <a:buNone/>
            </a:pPr>
            <a:r>
              <a:t/>
            </a:r>
            <a:endParaRPr sz="900">
              <a:solidFill>
                <a:srgbClr val="4A86E8"/>
              </a:solidFill>
              <a:latin typeface="Open Sans"/>
              <a:ea typeface="Open Sans"/>
              <a:cs typeface="Open Sans"/>
              <a:sym typeface="Open Sans"/>
            </a:endParaRPr>
          </a:p>
          <a:p>
            <a:pPr indent="0" lvl="0" marL="0" rtl="0" algn="l">
              <a:spcBef>
                <a:spcPts val="0"/>
              </a:spcBef>
              <a:spcAft>
                <a:spcPts val="0"/>
              </a:spcAft>
              <a:buNone/>
            </a:pPr>
            <a:r>
              <a:rPr lang="en" sz="900">
                <a:solidFill>
                  <a:srgbClr val="4A86E8"/>
                </a:solidFill>
                <a:latin typeface="Open Sans"/>
                <a:ea typeface="Open Sans"/>
                <a:cs typeface="Open Sans"/>
                <a:sym typeface="Open Sans"/>
              </a:rPr>
              <a:t>*Give tools to the society to afford the problematic of environmental pollution</a:t>
            </a:r>
            <a:endParaRPr sz="900">
              <a:solidFill>
                <a:srgbClr val="4A86E8"/>
              </a:solidFill>
              <a:latin typeface="Open Sans"/>
              <a:ea typeface="Open Sans"/>
              <a:cs typeface="Open Sans"/>
              <a:sym typeface="Open Sans"/>
            </a:endParaRPr>
          </a:p>
          <a:p>
            <a:pPr indent="0" lvl="0" marL="0" rtl="0" algn="l">
              <a:spcBef>
                <a:spcPts val="0"/>
              </a:spcBef>
              <a:spcAft>
                <a:spcPts val="0"/>
              </a:spcAft>
              <a:buNone/>
            </a:pPr>
            <a:r>
              <a:t/>
            </a:r>
            <a:endParaRPr sz="900">
              <a:solidFill>
                <a:srgbClr val="4A86E8"/>
              </a:solidFill>
              <a:latin typeface="Open Sans"/>
              <a:ea typeface="Open Sans"/>
              <a:cs typeface="Open Sans"/>
              <a:sym typeface="Open Sans"/>
            </a:endParaRPr>
          </a:p>
          <a:p>
            <a:pPr indent="0" lvl="0" marL="0" rtl="0" algn="l">
              <a:spcBef>
                <a:spcPts val="0"/>
              </a:spcBef>
              <a:spcAft>
                <a:spcPts val="0"/>
              </a:spcAft>
              <a:buNone/>
            </a:pPr>
            <a:r>
              <a:t/>
            </a:r>
            <a:endParaRPr sz="900">
              <a:solidFill>
                <a:srgbClr val="4A86E8"/>
              </a:solidFill>
              <a:latin typeface="Open Sans"/>
              <a:ea typeface="Open Sans"/>
              <a:cs typeface="Open Sans"/>
              <a:sym typeface="Open Sans"/>
            </a:endParaRPr>
          </a:p>
        </p:txBody>
      </p:sp>
      <p:sp>
        <p:nvSpPr>
          <p:cNvPr id="130" name="Google Shape;130;p20"/>
          <p:cNvSpPr txBox="1"/>
          <p:nvPr/>
        </p:nvSpPr>
        <p:spPr>
          <a:xfrm>
            <a:off x="2232250" y="838200"/>
            <a:ext cx="1389600" cy="8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4A86E8"/>
                </a:solidFill>
                <a:latin typeface="Open Sans"/>
                <a:ea typeface="Open Sans"/>
                <a:cs typeface="Open Sans"/>
                <a:sym typeface="Open Sans"/>
              </a:rPr>
              <a:t>*Make a real time source of environmental data</a:t>
            </a:r>
            <a:endParaRPr sz="800">
              <a:solidFill>
                <a:srgbClr val="4A86E8"/>
              </a:solidFill>
              <a:latin typeface="Open Sans"/>
              <a:ea typeface="Open Sans"/>
              <a:cs typeface="Open Sans"/>
              <a:sym typeface="Open Sans"/>
            </a:endParaRPr>
          </a:p>
          <a:p>
            <a:pPr indent="0" lvl="0" marL="0" rtl="0" algn="l">
              <a:spcBef>
                <a:spcPts val="0"/>
              </a:spcBef>
              <a:spcAft>
                <a:spcPts val="0"/>
              </a:spcAft>
              <a:buNone/>
            </a:pPr>
            <a:r>
              <a:t/>
            </a:r>
            <a:endParaRPr sz="800">
              <a:solidFill>
                <a:srgbClr val="4A86E8"/>
              </a:solidFill>
              <a:latin typeface="Open Sans"/>
              <a:ea typeface="Open Sans"/>
              <a:cs typeface="Open Sans"/>
              <a:sym typeface="Open Sans"/>
            </a:endParaRPr>
          </a:p>
          <a:p>
            <a:pPr indent="0" lvl="0" marL="0" rtl="0" algn="l">
              <a:spcBef>
                <a:spcPts val="0"/>
              </a:spcBef>
              <a:spcAft>
                <a:spcPts val="0"/>
              </a:spcAft>
              <a:buNone/>
            </a:pPr>
            <a:r>
              <a:rPr lang="en" sz="800">
                <a:solidFill>
                  <a:srgbClr val="4A86E8"/>
                </a:solidFill>
                <a:latin typeface="Open Sans"/>
                <a:ea typeface="Open Sans"/>
                <a:cs typeface="Open Sans"/>
                <a:sym typeface="Open Sans"/>
              </a:rPr>
              <a:t>*LoRa Data Loggers</a:t>
            </a:r>
            <a:endParaRPr sz="800">
              <a:solidFill>
                <a:srgbClr val="4A86E8"/>
              </a:solidFill>
              <a:latin typeface="Open Sans"/>
              <a:ea typeface="Open Sans"/>
              <a:cs typeface="Open Sans"/>
              <a:sym typeface="Open Sans"/>
            </a:endParaRPr>
          </a:p>
          <a:p>
            <a:pPr indent="0" lvl="0" marL="0" rtl="0" algn="l">
              <a:spcBef>
                <a:spcPts val="0"/>
              </a:spcBef>
              <a:spcAft>
                <a:spcPts val="0"/>
              </a:spcAft>
              <a:buNone/>
            </a:pPr>
            <a:r>
              <a:t/>
            </a:r>
            <a:endParaRPr sz="800">
              <a:solidFill>
                <a:srgbClr val="4A86E8"/>
              </a:solidFill>
              <a:latin typeface="Open Sans"/>
              <a:ea typeface="Open Sans"/>
              <a:cs typeface="Open Sans"/>
              <a:sym typeface="Open Sans"/>
            </a:endParaRPr>
          </a:p>
          <a:p>
            <a:pPr indent="0" lvl="0" marL="0" rtl="0" algn="l">
              <a:spcBef>
                <a:spcPts val="0"/>
              </a:spcBef>
              <a:spcAft>
                <a:spcPts val="0"/>
              </a:spcAft>
              <a:buNone/>
            </a:pPr>
            <a:r>
              <a:rPr b="1" lang="en" sz="900">
                <a:solidFill>
                  <a:srgbClr val="FF0000"/>
                </a:solidFill>
                <a:latin typeface="Open Sans"/>
                <a:ea typeface="Open Sans"/>
                <a:cs typeface="Open Sans"/>
                <a:sym typeface="Open Sans"/>
              </a:rPr>
              <a:t>*An Open data base with environmental information</a:t>
            </a:r>
            <a:endParaRPr b="1" sz="900">
              <a:solidFill>
                <a:srgbClr val="FF0000"/>
              </a:solidFill>
              <a:latin typeface="Open Sans"/>
              <a:ea typeface="Open Sans"/>
              <a:cs typeface="Open Sans"/>
              <a:sym typeface="Open Sans"/>
            </a:endParaRPr>
          </a:p>
          <a:p>
            <a:pPr indent="0" lvl="0" marL="0" rtl="0" algn="l">
              <a:spcBef>
                <a:spcPts val="0"/>
              </a:spcBef>
              <a:spcAft>
                <a:spcPts val="0"/>
              </a:spcAft>
              <a:buNone/>
            </a:pPr>
            <a:r>
              <a:t/>
            </a:r>
            <a:endParaRPr sz="800">
              <a:solidFill>
                <a:srgbClr val="4A86E8"/>
              </a:solidFill>
              <a:latin typeface="Open Sans"/>
              <a:ea typeface="Open Sans"/>
              <a:cs typeface="Open Sans"/>
              <a:sym typeface="Open Sans"/>
            </a:endParaRPr>
          </a:p>
          <a:p>
            <a:pPr indent="0" lvl="0" marL="0" rtl="0" algn="l">
              <a:spcBef>
                <a:spcPts val="0"/>
              </a:spcBef>
              <a:spcAft>
                <a:spcPts val="0"/>
              </a:spcAft>
              <a:buNone/>
            </a:pPr>
            <a:r>
              <a:t/>
            </a:r>
            <a:endParaRPr sz="800">
              <a:solidFill>
                <a:srgbClr val="4A86E8"/>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1"/>
          <p:cNvSpPr txBox="1"/>
          <p:nvPr/>
        </p:nvSpPr>
        <p:spPr>
          <a:xfrm>
            <a:off x="1563800" y="1852850"/>
            <a:ext cx="5884500" cy="131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0"/>
              <a:t>Tests</a:t>
            </a:r>
            <a:endParaRPr sz="6000">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